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  <p:sldMasterId id="2147483681" r:id="rId2"/>
    <p:sldMasterId id="2147483700" r:id="rId3"/>
  </p:sldMasterIdLst>
  <p:notesMasterIdLst>
    <p:notesMasterId r:id="rId52"/>
  </p:notesMasterIdLst>
  <p:handoutMasterIdLst>
    <p:handoutMasterId r:id="rId53"/>
  </p:handoutMasterIdLst>
  <p:sldIdLst>
    <p:sldId id="764" r:id="rId4"/>
    <p:sldId id="745" r:id="rId5"/>
    <p:sldId id="743" r:id="rId6"/>
    <p:sldId id="739" r:id="rId7"/>
    <p:sldId id="757" r:id="rId8"/>
    <p:sldId id="747" r:id="rId9"/>
    <p:sldId id="742" r:id="rId10"/>
    <p:sldId id="744" r:id="rId11"/>
    <p:sldId id="752" r:id="rId12"/>
    <p:sldId id="749" r:id="rId13"/>
    <p:sldId id="748" r:id="rId14"/>
    <p:sldId id="755" r:id="rId15"/>
    <p:sldId id="761" r:id="rId16"/>
    <p:sldId id="762" r:id="rId17"/>
    <p:sldId id="753" r:id="rId18"/>
    <p:sldId id="750" r:id="rId19"/>
    <p:sldId id="754" r:id="rId20"/>
    <p:sldId id="763" r:id="rId21"/>
    <p:sldId id="746" r:id="rId22"/>
    <p:sldId id="751" r:id="rId23"/>
    <p:sldId id="756" r:id="rId24"/>
    <p:sldId id="774" r:id="rId25"/>
    <p:sldId id="766" r:id="rId26"/>
    <p:sldId id="767" r:id="rId27"/>
    <p:sldId id="768" r:id="rId28"/>
    <p:sldId id="741" r:id="rId29"/>
    <p:sldId id="769" r:id="rId30"/>
    <p:sldId id="770" r:id="rId31"/>
    <p:sldId id="771" r:id="rId32"/>
    <p:sldId id="772" r:id="rId33"/>
    <p:sldId id="773" r:id="rId34"/>
    <p:sldId id="740" r:id="rId35"/>
    <p:sldId id="790" r:id="rId36"/>
    <p:sldId id="775" r:id="rId37"/>
    <p:sldId id="776" r:id="rId38"/>
    <p:sldId id="777" r:id="rId39"/>
    <p:sldId id="778" r:id="rId40"/>
    <p:sldId id="779" r:id="rId41"/>
    <p:sldId id="780" r:id="rId42"/>
    <p:sldId id="781" r:id="rId43"/>
    <p:sldId id="782" r:id="rId44"/>
    <p:sldId id="783" r:id="rId45"/>
    <p:sldId id="784" r:id="rId46"/>
    <p:sldId id="785" r:id="rId47"/>
    <p:sldId id="786" r:id="rId48"/>
    <p:sldId id="787" r:id="rId49"/>
    <p:sldId id="788" r:id="rId50"/>
    <p:sldId id="789" r:id="rId51"/>
  </p:sldIdLst>
  <p:sldSz cx="12192000" cy="6858000"/>
  <p:notesSz cx="6735763" cy="9866313"/>
  <p:custDataLst>
    <p:tags r:id="rId5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CC"/>
    <a:srgbClr val="FF9999"/>
    <a:srgbClr val="CCFF99"/>
    <a:srgbClr val="FF3300"/>
    <a:srgbClr val="288182"/>
    <a:srgbClr val="FFFF66"/>
    <a:srgbClr val="3399FF"/>
    <a:srgbClr val="99FF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24" autoAdjust="0"/>
    <p:restoredTop sz="93928" autoAdjust="0"/>
  </p:normalViewPr>
  <p:slideViewPr>
    <p:cSldViewPr snapToGrid="0">
      <p:cViewPr varScale="1">
        <p:scale>
          <a:sx n="66" d="100"/>
          <a:sy n="66" d="100"/>
        </p:scale>
        <p:origin x="86" y="3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864"/>
    </p:cViewPr>
  </p:sorterViewPr>
  <p:notesViewPr>
    <p:cSldViewPr>
      <p:cViewPr>
        <p:scale>
          <a:sx n="66" d="100"/>
          <a:sy n="66" d="100"/>
        </p:scale>
        <p:origin x="3062" y="-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D077330-B311-9B20-7CF4-6B74E3A2D9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1334877-532B-A395-2479-F7FD46065B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AD50FD8C-BF1B-4DDC-95A9-376C056712D3}" type="datetimeFigureOut">
              <a:rPr lang="zh-TW" altLang="en-US" smtClean="0"/>
              <a:t>2025/6/20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51E2E88-0BA7-0495-A17F-D9A781708F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632E168-62CF-0DFF-9740-19702224E9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1E3D372C-C3A1-4163-BE18-1F742BE686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27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DD08777D-D4C6-4E71-BAEE-B9BE4523B744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4864" tIns="47433" rIns="94864" bIns="47433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39081A9D-1476-4432-8B0C-95B842DF88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AF247-49CE-937A-3A01-CBBC01EF4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BB423E7-C52A-C65E-B965-8E6F51F78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0D7540-8205-F64B-AB95-8C7C51FC5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FDA5FC-F7CC-349F-D57C-0D615DBCCB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793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6554F-02E9-1310-9ECA-8AED51C5A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1A91C68-1826-2CD1-B000-990F281014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0923DF-2BC9-8F41-E630-D221DBDC0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73A650-44F0-0CB5-8120-32D6AB9CD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289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5EB77-3C71-F8B5-3FD2-64DD46AD1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6D5AE43-8C0F-E72B-AA62-6F2CBA7A7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C4EDD30-A2B8-619E-AC1B-D37E7B75E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CAF8CB-3F03-4D83-64B4-F0F6A256FE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366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AEB1B-F4E1-BE36-7186-0991E7F48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71FFC5-C219-7032-FF03-8726D5E06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4693AAE-A79E-AEEF-EC11-3917F5681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40CCEF-9070-8192-9747-8B9031AC2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180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AEB1B-F4E1-BE36-7186-0991E7F48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71FFC5-C219-7032-FF03-8726D5E06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4693AAE-A79E-AEEF-EC11-3917F5681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40CCEF-9070-8192-9747-8B9031AC2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180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77F20-DD6A-1594-618C-9BDE594DA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24FF147-CDDB-B1DB-E65B-DC4EB82B0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46E52E-6510-A719-52E0-C23B12224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FD5538-AAA6-9844-2F51-CD9D13A10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121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17349-6969-7CED-12D2-0593296F4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20ABD7-7021-A630-4B1F-98F6A493D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B51D87-B415-67A0-38F9-080D9D290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5F6790-A419-BCE6-5B1F-827AF03B2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532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77F20-DD6A-1594-618C-9BDE594DA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24FF147-CDDB-B1DB-E65B-DC4EB82B0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46E52E-6510-A719-52E0-C23B12224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FD5538-AAA6-9844-2F51-CD9D13A10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121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6B42-D34C-0B88-2450-B5E943975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E254353-38AF-159A-D8E6-A84F08FFA3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3B76A8C-C9F1-0D48-39AE-94B6F9C6A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91E8E6-1E49-1B7C-B160-33766DF50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771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10B98-6112-EB96-D3B1-5B1316F6B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8FFC8FA-D695-CAD4-ACBB-3793F0FC5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A532F60-3394-02CD-E8E2-C94D5CD1A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C313D-634D-F9E0-CF4B-FC64A67CFD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324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台北市文山區羅斯福路六段</a:t>
            </a:r>
            <a:r>
              <a:rPr lang="en-US" altLang="zh-TW" dirty="0"/>
              <a:t>10</a:t>
            </a:r>
            <a:r>
              <a:rPr lang="zh-TW" altLang="en-US" dirty="0"/>
              <a:t>號</a:t>
            </a:r>
            <a:r>
              <a:rPr lang="en-US" altLang="zh-TW" dirty="0"/>
              <a:t>7</a:t>
            </a:r>
            <a:r>
              <a:rPr lang="zh-TW" altLang="en-US" dirty="0"/>
              <a:t>樓</a:t>
            </a:r>
            <a:r>
              <a:rPr lang="en-US" altLang="zh-TW" dirty="0"/>
              <a:t>(</a:t>
            </a:r>
            <a:r>
              <a:rPr lang="zh-TW" altLang="en-US" dirty="0"/>
              <a:t>萬美大廈</a:t>
            </a:r>
            <a:r>
              <a:rPr lang="en-US" altLang="zh-TW" dirty="0"/>
              <a:t>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653F0-D3F6-C076-7A66-569F0DC08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9870FB3-13FA-86BD-5F67-A3C20D6C2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B5662E4-B496-C3E4-8DF3-A18CDC197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5D0A6-26F7-09AF-8CD1-2D24EDFB3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678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8E9CF-81D2-6D50-5C25-1298E1D59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A9B9FE6-48CA-C0DD-B651-07B24FD34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24EB929-8965-068F-2EDE-4ED34D798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912A79-EF9B-80D7-6728-9F078550E8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6368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4FC8E-CD0D-3C17-EA6B-4EE928182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6865079-6A1D-6E4A-CAD9-7BF023A15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FE26943-F616-58E6-1F10-951349EE2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E8C10B-5233-8C39-1CBB-B6080FAAE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88999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7B5F1-AA70-78B8-C6FC-CF5835678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C5787F9-1D77-93AD-4A3A-6C5BA9B1D5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3F8E440-DCF1-4403-CE59-22E47F0D5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EAECE2-EC67-9B72-7D31-75E9E3EEA4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2332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CB045-3188-2F0E-4548-DCDF94946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2E20E4B-A042-48D8-BD92-2E41FCE67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E37D1BD-818A-7D22-BDFB-7AEFC1AF3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03BFFC-9087-AF4F-E747-0CC3CD4AF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2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63D5A-965E-BACA-5EE7-A34C2B571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D8EEC2A-2521-CF47-CE8D-FBD4D3FA6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52A8B6-5EC8-C6CE-27A4-B8AC3B8AB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01A6AF-A179-2E5F-5DF2-6B5E9179EB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49904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0108A-AE8F-F15D-B25A-FB6ED0DFC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38B9A7F-AC4D-4567-EE75-CE2F60E2A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F53EE4B-1607-6E6F-BF52-0BF2439B1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B71BB7-1FAF-BDAB-DAA2-158511857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583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760918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354715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337243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67607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204469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661338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745547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941734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80111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23727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852170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00245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550750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99754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04002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5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5539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531641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535277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57828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78217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080488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0648328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782106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55407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87997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08823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0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656837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7703592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4611219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98319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327323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9366799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4220283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53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9240669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4395523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3867043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949834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7391628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9144194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43915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3600285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812313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719689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62085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t>2025/6/20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35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967721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72657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6CAE0835-7636-4BAA-EDBD-24B413495DD6}"/>
              </a:ext>
            </a:extLst>
          </p:cNvPr>
          <p:cNvCxnSpPr/>
          <p:nvPr userDrawn="1"/>
        </p:nvCxnSpPr>
        <p:spPr>
          <a:xfrm>
            <a:off x="-9525" y="639445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B9A6926F-2FB2-3BDB-F628-317BD10DD424}"/>
              </a:ext>
            </a:extLst>
          </p:cNvPr>
          <p:cNvCxnSpPr/>
          <p:nvPr userDrawn="1"/>
        </p:nvCxnSpPr>
        <p:spPr>
          <a:xfrm>
            <a:off x="-9525" y="6272213"/>
            <a:ext cx="1219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5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63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push dir="u"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09C0F868-E852-82BF-125C-A97F580939DB}"/>
              </a:ext>
            </a:extLst>
          </p:cNvPr>
          <p:cNvCxnSpPr/>
          <p:nvPr userDrawn="1"/>
        </p:nvCxnSpPr>
        <p:spPr>
          <a:xfrm>
            <a:off x="-9525" y="639445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6AFDCFB7-796C-017B-7202-835508C4F5B4}"/>
              </a:ext>
            </a:extLst>
          </p:cNvPr>
          <p:cNvCxnSpPr/>
          <p:nvPr userDrawn="1"/>
        </p:nvCxnSpPr>
        <p:spPr>
          <a:xfrm>
            <a:off x="-9525" y="6272213"/>
            <a:ext cx="1219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push dir="u"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CC48A-0E87-4F98-B3BF-5DF211FD0E3A}" type="datetimeFigureOut">
              <a:rPr lang="zh-CN" altLang="en-US" smtClean="0"/>
              <a:pPr/>
              <a:t>2025/6/20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9AD864F5-FF0B-AC9C-99DA-2232282C0010}"/>
              </a:ext>
            </a:extLst>
          </p:cNvPr>
          <p:cNvCxnSpPr/>
          <p:nvPr userDrawn="1"/>
        </p:nvCxnSpPr>
        <p:spPr>
          <a:xfrm>
            <a:off x="-9525" y="639445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540D9A30-2B82-F573-E587-052E407E2905}"/>
              </a:ext>
            </a:extLst>
          </p:cNvPr>
          <p:cNvCxnSpPr/>
          <p:nvPr userDrawn="1"/>
        </p:nvCxnSpPr>
        <p:spPr>
          <a:xfrm>
            <a:off x="-9525" y="6272213"/>
            <a:ext cx="1219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64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push dir="u"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5.png"/><Relationship Id="rId21" Type="http://schemas.openxmlformats.org/officeDocument/2006/relationships/image" Target="../media/image28.png"/><Relationship Id="rId7" Type="http://schemas.microsoft.com/office/2007/relationships/hdphoto" Target="../media/hdphoto2.wdp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hyperlink" Target="https://isha.org.tw/h0rHYu" TargetMode="External"/><Relationship Id="rId19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5.png"/><Relationship Id="rId21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hyperlink" Target="https://reurl.cc/Z4qk6p" TargetMode="External"/><Relationship Id="rId19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4.wdp"/><Relationship Id="rId15" Type="http://schemas.openxmlformats.org/officeDocument/2006/relationships/image" Target="../media/image15.png"/><Relationship Id="rId10" Type="http://schemas.openxmlformats.org/officeDocument/2006/relationships/hyperlink" Target="https://reurl.cc/W0W479" TargetMode="External"/><Relationship Id="rId19" Type="http://schemas.openxmlformats.org/officeDocument/2006/relationships/image" Target="../media/image30.png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svg"/><Relationship Id="rId18" Type="http://schemas.openxmlformats.org/officeDocument/2006/relationships/hyperlink" Target="https://isha.org.tw/Zdf70D" TargetMode="External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microsoft.com/office/2007/relationships/hdphoto" Target="../media/hdphoto4.wdp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svg"/><Relationship Id="rId18" Type="http://schemas.openxmlformats.org/officeDocument/2006/relationships/hyperlink" Target="https://isha.org.tw/xIYafO" TargetMode="External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microsoft.com/office/2007/relationships/hdphoto" Target="../media/hdphoto4.wdp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5.png"/><Relationship Id="rId21" Type="http://schemas.openxmlformats.org/officeDocument/2006/relationships/image" Target="../media/image33.png"/><Relationship Id="rId7" Type="http://schemas.microsoft.com/office/2007/relationships/hdphoto" Target="../media/hdphoto2.wdp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hyperlink" Target="https://isha.org.tw/Msite/tech/serch_inner.aspx?WorkLogID=11314F001094" TargetMode="External"/><Relationship Id="rId19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5.png"/><Relationship Id="rId21" Type="http://schemas.openxmlformats.org/officeDocument/2006/relationships/image" Target="../media/image34.png"/><Relationship Id="rId7" Type="http://schemas.microsoft.com/office/2007/relationships/hdphoto" Target="../media/hdphoto2.wdp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hyperlink" Target="https://isha.org.tw/IT6Y6N" TargetMode="External"/><Relationship Id="rId19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5.png"/><Relationship Id="rId21" Type="http://schemas.openxmlformats.org/officeDocument/2006/relationships/image" Target="../media/image35.png"/><Relationship Id="rId7" Type="http://schemas.microsoft.com/office/2007/relationships/hdphoto" Target="../media/hdphoto2.wdp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hyperlink" Target="https://isha.org.tw/Msite/tech/serch_inner.aspx?WorkLogID=11314F001111" TargetMode="External"/><Relationship Id="rId19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svg"/><Relationship Id="rId18" Type="http://schemas.openxmlformats.org/officeDocument/2006/relationships/hyperlink" Target="https://isha.org.tw/cCZHIG" TargetMode="External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microsoft.com/office/2007/relationships/hdphoto" Target="../media/hdphoto4.wdp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36.png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5.png"/><Relationship Id="rId21" Type="http://schemas.openxmlformats.org/officeDocument/2006/relationships/image" Target="../media/image37.png"/><Relationship Id="rId7" Type="http://schemas.microsoft.com/office/2007/relationships/hdphoto" Target="../media/hdphoto2.wdp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hyperlink" Target="https://reurl.cc/VYlRG5" TargetMode="External"/><Relationship Id="rId19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5.png"/><Relationship Id="rId21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hyperlink" Target="https://stusys-b.isha.org.tw/LA04.aspx?UnitID=A001&amp;Params1=0dnFfqicR/9LIxLFQPbuHQ==" TargetMode="External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microsoft.com/office/2007/relationships/hdphoto" Target="../media/hdphoto3.wdp"/><Relationship Id="rId1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5.png"/><Relationship Id="rId21" Type="http://schemas.openxmlformats.org/officeDocument/2006/relationships/image" Target="../media/image38.png"/><Relationship Id="rId7" Type="http://schemas.microsoft.com/office/2007/relationships/hdphoto" Target="../media/hdphoto2.wdp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hyperlink" Target="https://isha.org.tw/oJGRNJ" TargetMode="External"/><Relationship Id="rId19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9.png"/><Relationship Id="rId5" Type="http://schemas.microsoft.com/office/2007/relationships/hdphoto" Target="../media/hdphoto4.wdp"/><Relationship Id="rId15" Type="http://schemas.openxmlformats.org/officeDocument/2006/relationships/image" Target="../media/image14.svg"/><Relationship Id="rId10" Type="http://schemas.openxmlformats.org/officeDocument/2006/relationships/hyperlink" Target="https://reurl.cc/K8Dl4y" TargetMode="External"/><Relationship Id="rId19" Type="http://schemas.openxmlformats.org/officeDocument/2006/relationships/image" Target="../media/image18.svg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7.png"/><Relationship Id="rId3" Type="http://schemas.openxmlformats.org/officeDocument/2006/relationships/image" Target="../media/image5.png"/><Relationship Id="rId21" Type="http://schemas.microsoft.com/office/2007/relationships/hdphoto" Target="../media/hdphoto5.wdp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8.sv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reurl.cc/qG4RrE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isha.org.tw/NFALhU" TargetMode="External"/><Relationship Id="rId11" Type="http://schemas.openxmlformats.org/officeDocument/2006/relationships/image" Target="../media/image15.png"/><Relationship Id="rId5" Type="http://schemas.microsoft.com/office/2007/relationships/hdphoto" Target="../media/hdphoto4.wdp"/><Relationship Id="rId15" Type="http://schemas.openxmlformats.org/officeDocument/2006/relationships/image" Target="../media/image7.png"/><Relationship Id="rId10" Type="http://schemas.openxmlformats.org/officeDocument/2006/relationships/image" Target="../media/image14.svg"/><Relationship Id="rId19" Type="http://schemas.openxmlformats.org/officeDocument/2006/relationships/image" Target="../media/image42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7.png"/><Relationship Id="rId3" Type="http://schemas.openxmlformats.org/officeDocument/2006/relationships/image" Target="../media/image5.png"/><Relationship Id="rId21" Type="http://schemas.microsoft.com/office/2007/relationships/hdphoto" Target="../media/hdphoto5.wdp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8.sv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stusys-b.isha.org.tw/LA04.aspx?UnitID=A001&amp;Params1=3ucrgHt+q5uKW0faRWWxqg==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reurl.cc/M35QQp" TargetMode="External"/><Relationship Id="rId11" Type="http://schemas.openxmlformats.org/officeDocument/2006/relationships/image" Target="../media/image15.png"/><Relationship Id="rId5" Type="http://schemas.microsoft.com/office/2007/relationships/hdphoto" Target="../media/hdphoto4.wdp"/><Relationship Id="rId15" Type="http://schemas.openxmlformats.org/officeDocument/2006/relationships/image" Target="../media/image7.png"/><Relationship Id="rId10" Type="http://schemas.openxmlformats.org/officeDocument/2006/relationships/image" Target="../media/image14.svg"/><Relationship Id="rId19" Type="http://schemas.openxmlformats.org/officeDocument/2006/relationships/image" Target="../media/image44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microsoft.com/office/2007/relationships/hdphoto" Target="../media/hdphoto2.wdp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reurl.cc/nmXVYe" TargetMode="External"/><Relationship Id="rId11" Type="http://schemas.openxmlformats.org/officeDocument/2006/relationships/image" Target="../media/image15.png"/><Relationship Id="rId5" Type="http://schemas.microsoft.com/office/2007/relationships/hdphoto" Target="../media/hdphoto4.wdp"/><Relationship Id="rId15" Type="http://schemas.openxmlformats.org/officeDocument/2006/relationships/image" Target="../media/image45.png"/><Relationship Id="rId10" Type="http://schemas.openxmlformats.org/officeDocument/2006/relationships/image" Target="../media/image14.svg"/><Relationship Id="rId19" Type="http://schemas.microsoft.com/office/2007/relationships/hdphoto" Target="../media/hdphoto5.wdp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microsoft.com/office/2007/relationships/hdphoto" Target="../media/hdphoto2.wdp"/><Relationship Id="rId3" Type="http://schemas.openxmlformats.org/officeDocument/2006/relationships/image" Target="../media/image5.png"/><Relationship Id="rId21" Type="http://schemas.openxmlformats.org/officeDocument/2006/relationships/image" Target="../media/image46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8.svg"/><Relationship Id="rId20" Type="http://schemas.microsoft.com/office/2007/relationships/hdphoto" Target="../media/hdphoto5.wdp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isha.org.tw/ccDZBS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41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isha.org.tw/aBTv2P" TargetMode="External"/><Relationship Id="rId11" Type="http://schemas.openxmlformats.org/officeDocument/2006/relationships/image" Target="../media/image15.png"/><Relationship Id="rId5" Type="http://schemas.microsoft.com/office/2007/relationships/hdphoto" Target="../media/hdphoto4.wdp"/><Relationship Id="rId15" Type="http://schemas.openxmlformats.org/officeDocument/2006/relationships/image" Target="../media/image7.png"/><Relationship Id="rId10" Type="http://schemas.openxmlformats.org/officeDocument/2006/relationships/image" Target="../media/image14.svg"/><Relationship Id="rId19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5.png"/><Relationship Id="rId21" Type="http://schemas.openxmlformats.org/officeDocument/2006/relationships/image" Target="../media/image10.svg"/><Relationship Id="rId7" Type="http://schemas.microsoft.com/office/2007/relationships/hdphoto" Target="../media/hdphoto2.wdp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sv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4.wdp"/><Relationship Id="rId15" Type="http://schemas.openxmlformats.org/officeDocument/2006/relationships/image" Target="../media/image15.png"/><Relationship Id="rId10" Type="http://schemas.openxmlformats.org/officeDocument/2006/relationships/hyperlink" Target="https://isha.org.tw/Msite/tech/serch_inner.aspx?WorkLogID=11414G001038" TargetMode="External"/><Relationship Id="rId19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14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microsoft.com/office/2007/relationships/hdphoto" Target="../media/hdphoto2.wdp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reurl.cc/AMD2m8" TargetMode="External"/><Relationship Id="rId11" Type="http://schemas.openxmlformats.org/officeDocument/2006/relationships/image" Target="../media/image15.png"/><Relationship Id="rId5" Type="http://schemas.microsoft.com/office/2007/relationships/hdphoto" Target="../media/hdphoto4.wdp"/><Relationship Id="rId15" Type="http://schemas.openxmlformats.org/officeDocument/2006/relationships/image" Target="../media/image48.png"/><Relationship Id="rId10" Type="http://schemas.openxmlformats.org/officeDocument/2006/relationships/image" Target="../media/image14.svg"/><Relationship Id="rId19" Type="http://schemas.microsoft.com/office/2007/relationships/hdphoto" Target="../media/hdphoto5.wdp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microsoft.com/office/2007/relationships/hdphoto" Target="../media/hdphoto2.wdp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reurl.cc/eMAWKR" TargetMode="External"/><Relationship Id="rId11" Type="http://schemas.openxmlformats.org/officeDocument/2006/relationships/image" Target="../media/image15.png"/><Relationship Id="rId5" Type="http://schemas.microsoft.com/office/2007/relationships/hdphoto" Target="../media/hdphoto4.wdp"/><Relationship Id="rId15" Type="http://schemas.openxmlformats.org/officeDocument/2006/relationships/image" Target="../media/image49.png"/><Relationship Id="rId10" Type="http://schemas.openxmlformats.org/officeDocument/2006/relationships/image" Target="../media/image14.svg"/><Relationship Id="rId19" Type="http://schemas.microsoft.com/office/2007/relationships/hdphoto" Target="../media/hdphoto5.wdp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7.png"/><Relationship Id="rId3" Type="http://schemas.openxmlformats.org/officeDocument/2006/relationships/image" Target="../media/image5.png"/><Relationship Id="rId21" Type="http://schemas.microsoft.com/office/2007/relationships/hdphoto" Target="../media/hdphoto5.wdp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0.sv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image" Target="../media/image15.png"/><Relationship Id="rId19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14.svg"/><Relationship Id="rId14" Type="http://schemas.openxmlformats.org/officeDocument/2006/relationships/hyperlink" Target="https://isha.org.tw/Msite/tech/serch_inner.aspx?WorkLogID=11414G001049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microsoft.com/office/2007/relationships/hdphoto" Target="../media/hdphoto2.wdp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reurl.cc/9DLmxO" TargetMode="External"/><Relationship Id="rId11" Type="http://schemas.openxmlformats.org/officeDocument/2006/relationships/image" Target="../media/image15.png"/><Relationship Id="rId5" Type="http://schemas.microsoft.com/office/2007/relationships/hdphoto" Target="../media/hdphoto4.wdp"/><Relationship Id="rId15" Type="http://schemas.openxmlformats.org/officeDocument/2006/relationships/image" Target="../media/image51.png"/><Relationship Id="rId10" Type="http://schemas.openxmlformats.org/officeDocument/2006/relationships/image" Target="../media/image14.svg"/><Relationship Id="rId19" Type="http://schemas.microsoft.com/office/2007/relationships/hdphoto" Target="../media/hdphoto6.wdp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7.png"/><Relationship Id="rId3" Type="http://schemas.openxmlformats.org/officeDocument/2006/relationships/image" Target="../media/image5.png"/><Relationship Id="rId21" Type="http://schemas.microsoft.com/office/2007/relationships/hdphoto" Target="../media/hdphoto6.wdp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8.sv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reurl.cc/GnL2lx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7.png"/><Relationship Id="rId3" Type="http://schemas.openxmlformats.org/officeDocument/2006/relationships/image" Target="../media/image5.png"/><Relationship Id="rId21" Type="http://schemas.microsoft.com/office/2007/relationships/hdphoto" Target="../media/hdphoto6.wdp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18.sv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stusys-b.isha.org.tw/LA04.aspx?UnitID=A001&amp;Params1=Ilx44pp9pbwr2wVMuvPSog==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microsoft.com/office/2007/relationships/hdphoto" Target="../media/hdphoto2.wdp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isha.org.tw/QCag0Q" TargetMode="External"/><Relationship Id="rId11" Type="http://schemas.openxmlformats.org/officeDocument/2006/relationships/image" Target="../media/image15.png"/><Relationship Id="rId5" Type="http://schemas.microsoft.com/office/2007/relationships/hdphoto" Target="../media/hdphoto4.wdp"/><Relationship Id="rId15" Type="http://schemas.openxmlformats.org/officeDocument/2006/relationships/image" Target="../media/image55.png"/><Relationship Id="rId10" Type="http://schemas.openxmlformats.org/officeDocument/2006/relationships/image" Target="../media/image14.svg"/><Relationship Id="rId19" Type="http://schemas.microsoft.com/office/2007/relationships/hdphoto" Target="../media/hdphoto6.wdp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7.png"/><Relationship Id="rId3" Type="http://schemas.openxmlformats.org/officeDocument/2006/relationships/image" Target="../media/image5.png"/><Relationship Id="rId21" Type="http://schemas.microsoft.com/office/2007/relationships/hdphoto" Target="../media/hdphoto6.wdp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8.sv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reurl.cc/GnL2jd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7.png"/><Relationship Id="rId3" Type="http://schemas.openxmlformats.org/officeDocument/2006/relationships/image" Target="../media/image5.png"/><Relationship Id="rId21" Type="http://schemas.microsoft.com/office/2007/relationships/hdphoto" Target="../media/hdphoto6.wdp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18.sv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stusys-b.isha.org.tw/LA04.aspx?UnitID=A001&amp;Params1=gXeHiD4EFgxZoyvEwft/9Q==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4.wdp"/><Relationship Id="rId15" Type="http://schemas.openxmlformats.org/officeDocument/2006/relationships/image" Target="../media/image15.png"/><Relationship Id="rId10" Type="http://schemas.openxmlformats.org/officeDocument/2006/relationships/hyperlink" Target="https://reurl.cc/1K7NL8" TargetMode="External"/><Relationship Id="rId19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14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microsoft.com/office/2007/relationships/hdphoto" Target="../media/hdphoto2.wdp"/><Relationship Id="rId3" Type="http://schemas.openxmlformats.org/officeDocument/2006/relationships/image" Target="../media/image5.png"/><Relationship Id="rId21" Type="http://schemas.openxmlformats.org/officeDocument/2006/relationships/image" Target="../media/image58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18.svg"/><Relationship Id="rId20" Type="http://schemas.microsoft.com/office/2007/relationships/hdphoto" Target="../media/hdphoto6.wdp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isha.org.tw/roi5OO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52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7.png"/><Relationship Id="rId3" Type="http://schemas.openxmlformats.org/officeDocument/2006/relationships/image" Target="../media/image5.png"/><Relationship Id="rId21" Type="http://schemas.microsoft.com/office/2007/relationships/hdphoto" Target="../media/hdphoto6.wdp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18.sv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isha.org.tw/Msite/tech/serch_inner.aspx?WorkLogID=11314F001069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microsoft.com/office/2007/relationships/hdphoto" Target="../media/hdphoto2.wdp"/><Relationship Id="rId3" Type="http://schemas.openxmlformats.org/officeDocument/2006/relationships/image" Target="../media/image5.png"/><Relationship Id="rId21" Type="http://schemas.openxmlformats.org/officeDocument/2006/relationships/image" Target="../media/image60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0.svg"/><Relationship Id="rId20" Type="http://schemas.microsoft.com/office/2007/relationships/hdphoto" Target="../media/hdphoto6.wdp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image" Target="../media/image15.png"/><Relationship Id="rId19" Type="http://schemas.openxmlformats.org/officeDocument/2006/relationships/image" Target="../media/image52.png"/><Relationship Id="rId4" Type="http://schemas.openxmlformats.org/officeDocument/2006/relationships/image" Target="../media/image20.png"/><Relationship Id="rId9" Type="http://schemas.openxmlformats.org/officeDocument/2006/relationships/image" Target="../media/image14.svg"/><Relationship Id="rId14" Type="http://schemas.openxmlformats.org/officeDocument/2006/relationships/hyperlink" Target="https://isha.org.tw/Msite/tech/serch_inner.aspx?WorkLogID=11410G001029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isha.org.tw/eiV6cb" TargetMode="External"/><Relationship Id="rId11" Type="http://schemas.openxmlformats.org/officeDocument/2006/relationships/image" Target="../media/image15.png"/><Relationship Id="rId5" Type="http://schemas.microsoft.com/office/2007/relationships/hdphoto" Target="../media/hdphoto4.wdp"/><Relationship Id="rId15" Type="http://schemas.openxmlformats.org/officeDocument/2006/relationships/image" Target="../media/image7.png"/><Relationship Id="rId10" Type="http://schemas.openxmlformats.org/officeDocument/2006/relationships/image" Target="../media/image14.svg"/><Relationship Id="rId19" Type="http://schemas.openxmlformats.org/officeDocument/2006/relationships/image" Target="../media/image61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7.png"/><Relationship Id="rId3" Type="http://schemas.openxmlformats.org/officeDocument/2006/relationships/image" Target="../media/image5.png"/><Relationship Id="rId21" Type="http://schemas.microsoft.com/office/2007/relationships/hdphoto" Target="../media/hdphoto6.wdp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18.sv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isha.org.tw/Msite/tech/serch_inner.aspx?WorkLogID=11314F001070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isha.org.tw/6cTPzI" TargetMode="External"/><Relationship Id="rId11" Type="http://schemas.openxmlformats.org/officeDocument/2006/relationships/image" Target="../media/image15.png"/><Relationship Id="rId5" Type="http://schemas.microsoft.com/office/2007/relationships/hdphoto" Target="../media/hdphoto4.wdp"/><Relationship Id="rId15" Type="http://schemas.openxmlformats.org/officeDocument/2006/relationships/image" Target="../media/image7.png"/><Relationship Id="rId10" Type="http://schemas.openxmlformats.org/officeDocument/2006/relationships/image" Target="../media/image14.svg"/><Relationship Id="rId19" Type="http://schemas.openxmlformats.org/officeDocument/2006/relationships/image" Target="../media/image63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microsoft.com/office/2007/relationships/hdphoto" Target="../media/hdphoto2.wdp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reurl.cc/5Kadeq" TargetMode="External"/><Relationship Id="rId11" Type="http://schemas.openxmlformats.org/officeDocument/2006/relationships/image" Target="../media/image15.png"/><Relationship Id="rId5" Type="http://schemas.microsoft.com/office/2007/relationships/hdphoto" Target="../media/hdphoto4.wdp"/><Relationship Id="rId15" Type="http://schemas.openxmlformats.org/officeDocument/2006/relationships/image" Target="../media/image64.png"/><Relationship Id="rId10" Type="http://schemas.openxmlformats.org/officeDocument/2006/relationships/image" Target="../media/image14.svg"/><Relationship Id="rId19" Type="http://schemas.microsoft.com/office/2007/relationships/hdphoto" Target="../media/hdphoto6.wdp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reurl.cc/0Knzr6" TargetMode="External"/><Relationship Id="rId11" Type="http://schemas.openxmlformats.org/officeDocument/2006/relationships/image" Target="../media/image15.png"/><Relationship Id="rId5" Type="http://schemas.microsoft.com/office/2007/relationships/hdphoto" Target="../media/hdphoto4.wdp"/><Relationship Id="rId15" Type="http://schemas.openxmlformats.org/officeDocument/2006/relationships/image" Target="../media/image7.png"/><Relationship Id="rId10" Type="http://schemas.openxmlformats.org/officeDocument/2006/relationships/image" Target="../media/image14.svg"/><Relationship Id="rId19" Type="http://schemas.openxmlformats.org/officeDocument/2006/relationships/image" Target="../media/image65.jpeg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microsoft.com/office/2007/relationships/hdphoto" Target="../media/hdphoto2.wdp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reurl.cc/QYxWzq" TargetMode="External"/><Relationship Id="rId11" Type="http://schemas.openxmlformats.org/officeDocument/2006/relationships/image" Target="../media/image15.png"/><Relationship Id="rId5" Type="http://schemas.microsoft.com/office/2007/relationships/hdphoto" Target="../media/hdphoto4.wdp"/><Relationship Id="rId15" Type="http://schemas.openxmlformats.org/officeDocument/2006/relationships/image" Target="../media/image66.png"/><Relationship Id="rId10" Type="http://schemas.openxmlformats.org/officeDocument/2006/relationships/image" Target="../media/image14.svg"/><Relationship Id="rId19" Type="http://schemas.microsoft.com/office/2007/relationships/hdphoto" Target="../media/hdphoto6.wdp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svg"/><Relationship Id="rId18" Type="http://schemas.openxmlformats.org/officeDocument/2006/relationships/hyperlink" Target="https://isha.org.tw/0O6Dgt" TargetMode="External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microsoft.com/office/2007/relationships/hdphoto" Target="../media/hdphoto4.wdp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7" Type="http://schemas.microsoft.com/office/2007/relationships/hdphoto" Target="../media/hdphoto2.wdp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hyperlink" Target="https://reurl.cc/2Ky9VX" TargetMode="External"/><Relationship Id="rId19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4.wdp"/><Relationship Id="rId15" Type="http://schemas.openxmlformats.org/officeDocument/2006/relationships/image" Target="../media/image15.png"/><Relationship Id="rId10" Type="http://schemas.openxmlformats.org/officeDocument/2006/relationships/hyperlink" Target="https://reurl.cc/GnRV1A" TargetMode="External"/><Relationship Id="rId19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5.png"/><Relationship Id="rId21" Type="http://schemas.openxmlformats.org/officeDocument/2006/relationships/image" Target="../media/image26.png"/><Relationship Id="rId7" Type="http://schemas.microsoft.com/office/2007/relationships/hdphoto" Target="../media/hdphoto2.wdp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hyperlink" Target="https://stusys-b.isha.org.tw/LA04.aspx?UnitID=A001&amp;Params1=nTCLkaOJXFCYOGIt0bImfg==" TargetMode="External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microsoft.com/office/2007/relationships/hdphoto" Target="../media/hdphoto3.wdp"/><Relationship Id="rId1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5.png"/><Relationship Id="rId21" Type="http://schemas.openxmlformats.org/officeDocument/2006/relationships/image" Target="../media/image27.png"/><Relationship Id="rId7" Type="http://schemas.microsoft.com/office/2007/relationships/hdphoto" Target="../media/hdphoto2.wdp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hyperlink" Target="https://isha.org.tw/Msite/tech/serch_inner.aspx?WorkLogID=11314F001108" TargetMode="External"/><Relationship Id="rId19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1C1401-E632-712D-2988-FF9541AFF0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114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年機械設備源頭管理法令制度之宣導活動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9C8E064-45C7-85C4-D111-505DFAAE35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tx1"/>
                </a:solidFill>
              </a:rPr>
              <a:t>《</a:t>
            </a:r>
            <a:r>
              <a:rPr lang="zh-TW" altLang="en-US" b="1" dirty="0">
                <a:solidFill>
                  <a:schemeClr val="tx1"/>
                </a:solidFill>
              </a:rPr>
              <a:t>全台各職訓中心報名鏈接與</a:t>
            </a:r>
            <a:r>
              <a:rPr lang="en-US" altLang="zh-TW" b="1" dirty="0">
                <a:solidFill>
                  <a:schemeClr val="tx1"/>
                </a:solidFill>
              </a:rPr>
              <a:t>QR Code》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16FD5B-6F2B-5FEA-8AF5-6BA6EBA3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211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彰化職訓中心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79559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169760"/>
              </p:ext>
            </p:extLst>
          </p:nvPr>
        </p:nvGraphicFramePr>
        <p:xfrm>
          <a:off x="358885" y="3845374"/>
          <a:ext cx="11474230" cy="1543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83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73681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4228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9450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7/15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固定式起重機操作人員在職教育訓練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307613">
            <a:off x="9488242" y="699010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0082E7F-56D1-0735-9080-C931D0F6A6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52918" y="4558630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246204" y="526436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01CD794F-9B20-8A16-F9A4-C695CDB22436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上課地點：彰化市中華西路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        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 7632257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承辦人：蔡先生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7632257@mail.isha.org.tw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DE676880-B25A-F454-9C62-4DC39A91BA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8C333B38-C717-D7CB-FE6A-B712F59B18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BF531EF3-3404-7E5E-F027-E46582C4D3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BFA462D8-6CAC-D704-953F-2F578A29482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1" name="圖片 20" descr="一張含有 樣式, 文字, 圖形, 針線 的圖片&#10;&#10;AI 產生的內容可能不正確。">
            <a:extLst>
              <a:ext uri="{FF2B5EF4-FFF2-40B4-BE49-F238E27FC236}">
                <a16:creationId xmlns:a16="http://schemas.microsoft.com/office/drawing/2014/main" id="{A8DA30A5-C37D-5C0E-F388-52BB66C9166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61191" y="4411224"/>
            <a:ext cx="929229" cy="929229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84B28965-F954-C6EA-AED6-D925B878CC9A}"/>
              </a:ext>
            </a:extLst>
          </p:cNvPr>
          <p:cNvSpPr txBox="1">
            <a:spLocks/>
          </p:cNvSpPr>
          <p:nvPr/>
        </p:nvSpPr>
        <p:spPr>
          <a:xfrm>
            <a:off x="9594083" y="1760755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691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AA2AA-1898-C902-A658-CD1DE840A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3DCDE679-F945-CDEA-B2B6-E88456763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D0881AF3-9352-5C86-6B76-97AD5884E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92AAF40B-958B-D180-8BF9-06FE337EC34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4DA7E56-576E-0BEE-4D36-B2F67375B26B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B4E3551-5C2D-A812-3870-16C795374813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292518A7-C41A-8F64-93EB-AD8896F2C280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1880E82-1DAB-20A5-29D7-6933B3DFC03F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台中職訓中心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FCE23751-879E-8053-0B04-9E45EC22DC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17B2C0EF-1AE6-64E9-9DFE-E07F04AC9C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1DAEFD3C-6806-F266-3B15-265A14BC670E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F569E470-F943-396F-45F6-7B458C9BF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578375"/>
              </p:ext>
            </p:extLst>
          </p:nvPr>
        </p:nvGraphicFramePr>
        <p:xfrm>
          <a:off x="351116" y="3881120"/>
          <a:ext cx="1147423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24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06919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2628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7/31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四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荷重在一公噸以上之堆高機操作人員在職教育訓練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3EA0C594-9BC5-D966-392C-FDD39BA9858A}"/>
              </a:ext>
            </a:extLst>
          </p:cNvPr>
          <p:cNvSpPr/>
          <p:nvPr/>
        </p:nvSpPr>
        <p:spPr>
          <a:xfrm rot="489883">
            <a:off x="9540029" y="754159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3471AD46-F139-4532-758B-EB4265A87F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16083" y="4726239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FC12E640-BF11-6295-4A0B-5CC47623E057}"/>
              </a:ext>
            </a:extLst>
          </p:cNvPr>
          <p:cNvSpPr txBox="1">
            <a:spLocks/>
          </p:cNvSpPr>
          <p:nvPr/>
        </p:nvSpPr>
        <p:spPr>
          <a:xfrm>
            <a:off x="5170012" y="5252636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586226E0-870D-99C0-11C1-DCB33C670B2A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上課地點：台中市龍井區中社五街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(04)26336999#101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承辦人：卓小姐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a553407@mail.isha.org.tw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25707EA1-CB9B-7A50-7406-631872B1A0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ACD2FCF3-E18D-AF6C-2AA3-758FA5F658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087C6E4A-BB47-0BBE-216A-0DBFD107F4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F140B2AB-C2C8-4E1A-A858-417EF27F45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B2176F64-4A5F-30A9-C2A7-8DA22E02F63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44" y="4436918"/>
            <a:ext cx="831415" cy="831415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51E85C0D-6EE9-42B6-3699-BA440540AF39}"/>
              </a:ext>
            </a:extLst>
          </p:cNvPr>
          <p:cNvSpPr txBox="1">
            <a:spLocks/>
          </p:cNvSpPr>
          <p:nvPr/>
        </p:nvSpPr>
        <p:spPr>
          <a:xfrm>
            <a:off x="9668104" y="1823768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41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成功教室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79559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48861"/>
              </p:ext>
            </p:extLst>
          </p:nvPr>
        </p:nvGraphicFramePr>
        <p:xfrm>
          <a:off x="157316" y="3881120"/>
          <a:ext cx="11857703" cy="14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41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4336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6968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96934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79638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9066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8/5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堆高機操作人員安全衛生在職教育訓練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https://reurl.cc/W0W479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375448">
            <a:off x="9530742" y="698237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228774" y="526442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C0292E59-CAC3-746C-5A17-24381BA6E144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上課地點：台南市中西區成功路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(06)2263010#36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承辦人：廖崇賢先生       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shaun66@mail.isha.org.tw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018DBB74-E6C0-9A21-264F-8B2F1C1840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9B3B41AF-CD9D-E795-1FC3-CFBE01360D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8DA82990-3638-043C-A425-054EDF606F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50CD90F4-FA4B-860D-5B1C-1ADDB917C3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794FCB59-67C3-CE8F-9ED6-AC7A9FAC636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316" y="4432842"/>
            <a:ext cx="880083" cy="880083"/>
          </a:xfrm>
          <a:prstGeom prst="rect">
            <a:avLst/>
          </a:prstGeom>
        </p:spPr>
      </p:pic>
      <p:sp>
        <p:nvSpPr>
          <p:cNvPr id="5" name="副標題 2">
            <a:extLst>
              <a:ext uri="{FF2B5EF4-FFF2-40B4-BE49-F238E27FC236}">
                <a16:creationId xmlns:a16="http://schemas.microsoft.com/office/drawing/2014/main" id="{1B666125-2CDB-5BF2-EAC6-6C1E17C114BD}"/>
              </a:ext>
            </a:extLst>
          </p:cNvPr>
          <p:cNvSpPr txBox="1">
            <a:spLocks/>
          </p:cNvSpPr>
          <p:nvPr/>
        </p:nvSpPr>
        <p:spPr>
          <a:xfrm>
            <a:off x="9560655" y="1757886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822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F5A75-664F-A1B6-3159-A59B9A2A8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10465E15-5F0D-B076-CFAA-857C9C8EDE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43B5A005-F9D9-198D-0582-CB05D418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BC09434-6B5F-7164-E977-892CE8B92236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6E24E41-523E-2A30-33A9-231E76ED23BF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0182D3B9-F1A3-177D-633D-A2471BE6B8A8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592C709C-B38C-4798-2C8F-EF86285F3F94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C37CA431-FB2C-F20D-48BC-274682E23403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F9D8ACCF-2A51-C619-79A3-081922E56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7" y="2196789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846B9C8-1149-36E4-C73C-2AEB16E704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3781CD49-E531-387E-F3F3-9222E13837C2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768BA6C1-F19E-3B3F-23FC-CA9D89332D14}"/>
              </a:ext>
            </a:extLst>
          </p:cNvPr>
          <p:cNvGrpSpPr/>
          <p:nvPr/>
        </p:nvGrpSpPr>
        <p:grpSpPr>
          <a:xfrm>
            <a:off x="29668" y="5513449"/>
            <a:ext cx="12162332" cy="860207"/>
            <a:chOff x="29669" y="4911652"/>
            <a:chExt cx="12162332" cy="860207"/>
          </a:xfrm>
        </p:grpSpPr>
        <p:sp>
          <p:nvSpPr>
            <p:cNvPr id="20" name="副標題 2">
              <a:extLst>
                <a:ext uri="{FF2B5EF4-FFF2-40B4-BE49-F238E27FC236}">
                  <a16:creationId xmlns:a16="http://schemas.microsoft.com/office/drawing/2014/main" id="{02686EF0-D052-E83B-42A9-043AFEB9B0C5}"/>
                </a:ext>
              </a:extLst>
            </p:cNvPr>
            <p:cNvSpPr txBox="1">
              <a:spLocks/>
            </p:cNvSpPr>
            <p:nvPr/>
          </p:nvSpPr>
          <p:spPr>
            <a:xfrm>
              <a:off x="29669" y="4911652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上課地點：高雄市新興區中正三路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88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聯絡電話：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(07)311-7311</a:t>
              </a:r>
            </a:p>
            <a:p>
              <a:pPr marL="0" indent="0" defTabSz="893763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承辦人：徐小姐、黃先生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聯絡信箱：</a:t>
              </a:r>
              <a:r>
                <a:rPr lang="en-US" altLang="zh-TW" sz="20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mary@mail.isha.org.tw</a:t>
              </a:r>
            </a:p>
          </p:txBody>
        </p:sp>
        <p:pic>
          <p:nvPicPr>
            <p:cNvPr id="22" name="圖形 21" descr="有圖釘的地圖 以實心填滿">
              <a:extLst>
                <a:ext uri="{FF2B5EF4-FFF2-40B4-BE49-F238E27FC236}">
                  <a16:creationId xmlns:a16="http://schemas.microsoft.com/office/drawing/2014/main" id="{7722D71D-8A7E-C1A6-1E44-8E27D467C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4926" y="4951275"/>
              <a:ext cx="360000" cy="360000"/>
            </a:xfrm>
            <a:prstGeom prst="rect">
              <a:avLst/>
            </a:prstGeom>
          </p:spPr>
        </p:pic>
        <p:pic>
          <p:nvPicPr>
            <p:cNvPr id="24" name="圖形 23" descr="電話 以實心填滿">
              <a:extLst>
                <a:ext uri="{FF2B5EF4-FFF2-40B4-BE49-F238E27FC236}">
                  <a16:creationId xmlns:a16="http://schemas.microsoft.com/office/drawing/2014/main" id="{CF480446-E54D-55A4-A09B-C81ED8F1D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64161" y="4982230"/>
              <a:ext cx="360000" cy="360000"/>
            </a:xfrm>
            <a:prstGeom prst="rect">
              <a:avLst/>
            </a:prstGeom>
          </p:spPr>
        </p:pic>
        <p:pic>
          <p:nvPicPr>
            <p:cNvPr id="26" name="圖形 25" descr="客服中心 以實心填滿">
              <a:extLst>
                <a:ext uri="{FF2B5EF4-FFF2-40B4-BE49-F238E27FC236}">
                  <a16:creationId xmlns:a16="http://schemas.microsoft.com/office/drawing/2014/main" id="{90D10958-D3D6-C0D0-A9EB-A444B4A8D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4926" y="5324161"/>
              <a:ext cx="360000" cy="360000"/>
            </a:xfrm>
            <a:prstGeom prst="rect">
              <a:avLst/>
            </a:prstGeom>
          </p:spPr>
        </p:pic>
        <p:pic>
          <p:nvPicPr>
            <p:cNvPr id="30" name="圖形 29" descr="信箱 以實心填滿">
              <a:extLst>
                <a:ext uri="{FF2B5EF4-FFF2-40B4-BE49-F238E27FC236}">
                  <a16:creationId xmlns:a16="http://schemas.microsoft.com/office/drawing/2014/main" id="{F82B978B-556B-B347-9AD5-68310AE01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364161" y="5341755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F0C46F4B-D110-C83D-957A-423CD126F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027036"/>
              </p:ext>
            </p:extLst>
          </p:nvPr>
        </p:nvGraphicFramePr>
        <p:xfrm>
          <a:off x="373719" y="3824405"/>
          <a:ext cx="11474230" cy="15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560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66518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94562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2683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09214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9769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5030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8/6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三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</a:rPr>
                        <a:t>固定式起重機在職教育訓練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300" b="1" kern="1200" dirty="0">
                          <a:solidFill>
                            <a:srgbClr val="0000CC"/>
                          </a:solidFill>
                          <a:latin typeface="+mn-lt"/>
                          <a:ea typeface="+mj-ea"/>
                          <a:cs typeface="+mn-cs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https://isha.org.tw/Zdf70D</a:t>
                      </a:r>
                      <a:endParaRPr lang="zh-TW" altLang="en-US" sz="1300" b="1" kern="1200" dirty="0">
                        <a:solidFill>
                          <a:srgbClr val="0000CC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2E2B9828-E9D1-B70D-BD87-4B94074A7851}"/>
              </a:ext>
            </a:extLst>
          </p:cNvPr>
          <p:cNvSpPr/>
          <p:nvPr/>
        </p:nvSpPr>
        <p:spPr>
          <a:xfrm rot="470383">
            <a:off x="9520564" y="734089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F32C333C-F72D-5656-4816-5266E94B87EA}"/>
              </a:ext>
            </a:extLst>
          </p:cNvPr>
          <p:cNvSpPr txBox="1">
            <a:spLocks/>
          </p:cNvSpPr>
          <p:nvPr/>
        </p:nvSpPr>
        <p:spPr>
          <a:xfrm>
            <a:off x="5209341" y="5301286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2B0D3368-48BA-5A88-E97C-4B40DF11F702}"/>
              </a:ext>
            </a:extLst>
          </p:cNvPr>
          <p:cNvSpPr txBox="1">
            <a:spLocks/>
          </p:cNvSpPr>
          <p:nvPr/>
        </p:nvSpPr>
        <p:spPr>
          <a:xfrm>
            <a:off x="9533777" y="1795419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450476" y="4444030"/>
            <a:ext cx="1004105" cy="91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24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86271-D28E-F809-A555-9E6B562CD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26CA2F45-EB96-2123-E7D0-E87D7C00D5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A85C2FCD-CFFA-125F-5C70-C48390F10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A8ED24A6-558D-2F87-A192-30C72F872598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69EF84C-AA26-CD46-B88B-F396044B46C8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0A0979-EF06-0456-5B1C-9C97D1755952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59D46119-AA0D-0CEC-0494-61DB5F1553CA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2E03C739-55B4-025E-096C-1B4EE3BEE40C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A2225B2D-02F8-02FF-3558-3EB997B0DE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7942AFC0-CADA-F0CE-15A6-CC7DF7032D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B1DDA698-A803-C1B9-EF1B-4A913E9E59F4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FEBD4C68-5CF0-D723-A5C7-7C1F0BF2C0AC}"/>
              </a:ext>
            </a:extLst>
          </p:cNvPr>
          <p:cNvGrpSpPr/>
          <p:nvPr/>
        </p:nvGrpSpPr>
        <p:grpSpPr>
          <a:xfrm>
            <a:off x="29668" y="5513449"/>
            <a:ext cx="12162332" cy="860207"/>
            <a:chOff x="29669" y="4911652"/>
            <a:chExt cx="12162332" cy="860207"/>
          </a:xfrm>
        </p:grpSpPr>
        <p:sp>
          <p:nvSpPr>
            <p:cNvPr id="20" name="副標題 2">
              <a:extLst>
                <a:ext uri="{FF2B5EF4-FFF2-40B4-BE49-F238E27FC236}">
                  <a16:creationId xmlns:a16="http://schemas.microsoft.com/office/drawing/2014/main" id="{734038F6-1409-A8B5-A49F-3DA53E9C4366}"/>
                </a:ext>
              </a:extLst>
            </p:cNvPr>
            <p:cNvSpPr txBox="1">
              <a:spLocks/>
            </p:cNvSpPr>
            <p:nvPr/>
          </p:nvSpPr>
          <p:spPr>
            <a:xfrm>
              <a:off x="29669" y="4911652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上課地點：高雄市新興區中正三路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88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聯絡電話：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(07)311-7311</a:t>
              </a:r>
            </a:p>
            <a:p>
              <a:pPr marL="0" indent="0" defTabSz="893763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承辦人：徐小姐、黃先生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聯絡信箱：</a:t>
              </a:r>
              <a:r>
                <a:rPr lang="en-US" altLang="zh-TW" sz="20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mary@mail.isha.org.tw</a:t>
              </a:r>
            </a:p>
          </p:txBody>
        </p:sp>
        <p:pic>
          <p:nvPicPr>
            <p:cNvPr id="22" name="圖形 21" descr="有圖釘的地圖 以實心填滿">
              <a:extLst>
                <a:ext uri="{FF2B5EF4-FFF2-40B4-BE49-F238E27FC236}">
                  <a16:creationId xmlns:a16="http://schemas.microsoft.com/office/drawing/2014/main" id="{F54FDF4E-E6DC-BE05-63A4-DB3404C6F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4926" y="4951275"/>
              <a:ext cx="360000" cy="360000"/>
            </a:xfrm>
            <a:prstGeom prst="rect">
              <a:avLst/>
            </a:prstGeom>
          </p:spPr>
        </p:pic>
        <p:pic>
          <p:nvPicPr>
            <p:cNvPr id="24" name="圖形 23" descr="電話 以實心填滿">
              <a:extLst>
                <a:ext uri="{FF2B5EF4-FFF2-40B4-BE49-F238E27FC236}">
                  <a16:creationId xmlns:a16="http://schemas.microsoft.com/office/drawing/2014/main" id="{59CCC235-22FA-B470-D098-C652CD769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64161" y="4982230"/>
              <a:ext cx="360000" cy="360000"/>
            </a:xfrm>
            <a:prstGeom prst="rect">
              <a:avLst/>
            </a:prstGeom>
          </p:spPr>
        </p:pic>
        <p:pic>
          <p:nvPicPr>
            <p:cNvPr id="26" name="圖形 25" descr="客服中心 以實心填滿">
              <a:extLst>
                <a:ext uri="{FF2B5EF4-FFF2-40B4-BE49-F238E27FC236}">
                  <a16:creationId xmlns:a16="http://schemas.microsoft.com/office/drawing/2014/main" id="{4CBDEFC6-53A8-7C70-B18A-0D42BF7C9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4926" y="5324161"/>
              <a:ext cx="360000" cy="360000"/>
            </a:xfrm>
            <a:prstGeom prst="rect">
              <a:avLst/>
            </a:prstGeom>
          </p:spPr>
        </p:pic>
        <p:pic>
          <p:nvPicPr>
            <p:cNvPr id="30" name="圖形 29" descr="信箱 以實心填滿">
              <a:extLst>
                <a:ext uri="{FF2B5EF4-FFF2-40B4-BE49-F238E27FC236}">
                  <a16:creationId xmlns:a16="http://schemas.microsoft.com/office/drawing/2014/main" id="{FCBE44EE-FFB9-5889-D375-7E81E5B70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364161" y="5341755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CE87470D-48FA-3B70-088F-E4DBB00B0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174761"/>
              </p:ext>
            </p:extLst>
          </p:nvPr>
        </p:nvGraphicFramePr>
        <p:xfrm>
          <a:off x="351116" y="3881120"/>
          <a:ext cx="11474230" cy="1440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2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16037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2707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248846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9169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8/7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</a:rPr>
                        <a:t>四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baseline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</a:rPr>
                        <a:t>堆高機在職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</a:rPr>
                        <a:t>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i="0" u="none" strike="noStrike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https://isha.org.tw/xIYafO</a:t>
                      </a:r>
                      <a:endParaRPr lang="zh-TW" altLang="en-US" sz="13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1E7BF00B-AEC4-5400-1B09-6679989211FA}"/>
              </a:ext>
            </a:extLst>
          </p:cNvPr>
          <p:cNvSpPr/>
          <p:nvPr/>
        </p:nvSpPr>
        <p:spPr>
          <a:xfrm rot="236140">
            <a:off x="9572011" y="696748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CF93FC23-B014-B55C-EFAD-C745BADCC7F4}"/>
              </a:ext>
            </a:extLst>
          </p:cNvPr>
          <p:cNvSpPr txBox="1">
            <a:spLocks/>
          </p:cNvSpPr>
          <p:nvPr/>
        </p:nvSpPr>
        <p:spPr>
          <a:xfrm>
            <a:off x="5179844" y="5240508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17BA322E-62AC-5FC5-3F66-45AF8EF094D6}"/>
              </a:ext>
            </a:extLst>
          </p:cNvPr>
          <p:cNvSpPr txBox="1">
            <a:spLocks/>
          </p:cNvSpPr>
          <p:nvPr/>
        </p:nvSpPr>
        <p:spPr>
          <a:xfrm>
            <a:off x="9601924" y="1772790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558046" y="4453132"/>
            <a:ext cx="860207" cy="86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06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ED23E-8F0F-2D0E-78D9-10FE9EB44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FB785F6-80EA-3746-D67C-7474FC67B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7FC50A2F-91C7-A6EF-B767-C0AAADEC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026DD316-6937-88CB-8C45-E62AF53F910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0350988-3B7B-63F3-5BA7-7BFC33834EF7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A9D64F27-0202-E8EF-66CE-C0037C0698E2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9BDBE20-76F6-7B16-40CD-7644E6B1A6DD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84D4C180-C2D9-1144-5FE5-94E6EBA87178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A6B77E83-DB10-1B77-5A54-9BDCD0FB0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09154CD-C4A2-C013-5D6C-AD391BD5A7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8EBFDD52-35AF-862C-A497-31DFD531ABBA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463007AD-1A26-E406-600B-C34F36BFF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484079"/>
              </p:ext>
            </p:extLst>
          </p:nvPr>
        </p:nvGraphicFramePr>
        <p:xfrm>
          <a:off x="351116" y="3881119"/>
          <a:ext cx="11474230" cy="1436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58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724906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8820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8/11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18:00-22:00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堆高機在職教育訓練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D0881898-F065-539B-4711-9C5A30E7958A}"/>
              </a:ext>
            </a:extLst>
          </p:cNvPr>
          <p:cNvSpPr/>
          <p:nvPr/>
        </p:nvSpPr>
        <p:spPr>
          <a:xfrm rot="462258">
            <a:off x="9542766" y="752756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4749E7B2-77C9-2E43-ED92-49FEA07B89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77642" y="4709097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91092651-15F2-24D9-2E5F-ADCD1F99B057}"/>
              </a:ext>
            </a:extLst>
          </p:cNvPr>
          <p:cNvSpPr txBox="1">
            <a:spLocks/>
          </p:cNvSpPr>
          <p:nvPr/>
        </p:nvSpPr>
        <p:spPr>
          <a:xfrm>
            <a:off x="5061857" y="529382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A523FB3D-1965-2265-D83B-CD3727BC9647}"/>
              </a:ext>
            </a:extLst>
          </p:cNvPr>
          <p:cNvSpPr txBox="1">
            <a:spLocks/>
          </p:cNvSpPr>
          <p:nvPr/>
        </p:nvSpPr>
        <p:spPr>
          <a:xfrm>
            <a:off x="504925" y="5503258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上課地點：雲林縣斗南鎮延平路二段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(05)5954711#12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承辦人：白小姐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5954711@mail.isha.org.tw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451A1012-E40B-4217-AD9C-8F81B1C401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B0FA5C39-CD5B-21E2-F594-6FC3DD340E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6125CE63-9815-DC03-7F63-69BA1633693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F829FC0C-71E0-FEE5-2768-5FFD3F3448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1" name="圖片 20" descr="一張含有 樣式, 設計, 布, 針線 的圖片&#10;&#10;AI 產生的內容可能不正確。">
            <a:extLst>
              <a:ext uri="{FF2B5EF4-FFF2-40B4-BE49-F238E27FC236}">
                <a16:creationId xmlns:a16="http://schemas.microsoft.com/office/drawing/2014/main" id="{FA8C6A45-62B6-141C-38F9-AF3BB88F95C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30" y="4401310"/>
            <a:ext cx="906269" cy="906269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35D88D1E-F33F-7F49-7948-9553845C3CB0}"/>
              </a:ext>
            </a:extLst>
          </p:cNvPr>
          <p:cNvSpPr txBox="1">
            <a:spLocks/>
          </p:cNvSpPr>
          <p:nvPr/>
        </p:nvSpPr>
        <p:spPr>
          <a:xfrm>
            <a:off x="9572679" y="1826811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45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ED23E-8F0F-2D0E-78D9-10FE9EB44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FB785F6-80EA-3746-D67C-7474FC67B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7FC50A2F-91C7-A6EF-B767-C0AAADEC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026DD316-6937-88CB-8C45-E62AF53F910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0350988-3B7B-63F3-5BA7-7BFC33834EF7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A9D64F27-0202-E8EF-66CE-C0037C0698E2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9BDBE20-76F6-7B16-40CD-7644E6B1A6DD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84D4C180-C2D9-1144-5FE5-94E6EBA87178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彰化職訓中心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A6B77E83-DB10-1B77-5A54-9BDCD0FB0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09154CD-C4A2-C013-5D6C-AD391BD5A7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8EBFDD52-35AF-862C-A497-31DFD531ABBA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463007AD-1A26-E406-600B-C34F36BFF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001466"/>
              </p:ext>
            </p:extLst>
          </p:nvPr>
        </p:nvGraphicFramePr>
        <p:xfrm>
          <a:off x="274614" y="3881120"/>
          <a:ext cx="11701076" cy="1478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55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399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48808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04657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74860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46473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300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8/18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固定式起重機操作人員在職教育訓練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D0881898-F065-539B-4711-9C5A30E7958A}"/>
              </a:ext>
            </a:extLst>
          </p:cNvPr>
          <p:cNvSpPr/>
          <p:nvPr/>
        </p:nvSpPr>
        <p:spPr>
          <a:xfrm rot="532085">
            <a:off x="9560716" y="768352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4749E7B2-77C9-2E43-ED92-49FEA07B89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83003" y="4741643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91092651-15F2-24D9-2E5F-ADCD1F99B057}"/>
              </a:ext>
            </a:extLst>
          </p:cNvPr>
          <p:cNvSpPr txBox="1">
            <a:spLocks/>
          </p:cNvSpPr>
          <p:nvPr/>
        </p:nvSpPr>
        <p:spPr>
          <a:xfrm>
            <a:off x="5330526" y="5321275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451A1012-E40B-4217-AD9C-8F81B1C401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B0FA5C39-CD5B-21E2-F594-6FC3DD340E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6125CE63-9815-DC03-7F63-69BA1633693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F829FC0C-71E0-FEE5-2768-5FFD3F3448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4AFFF5E0-8B02-59FB-C567-61F8D09ECD23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上課地點：彰化市中華西路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        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 7632257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承辦人：蔡先生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7632257@mail.isha.org.tw</a:t>
            </a:r>
          </a:p>
        </p:txBody>
      </p:sp>
      <p:pic>
        <p:nvPicPr>
          <p:cNvPr id="21" name="圖片 20" descr="一張含有 樣式, 文字, 圖形, 字型 的圖片&#10;&#10;AI 產生的內容可能不正確。">
            <a:extLst>
              <a:ext uri="{FF2B5EF4-FFF2-40B4-BE49-F238E27FC236}">
                <a16:creationId xmlns:a16="http://schemas.microsoft.com/office/drawing/2014/main" id="{703C9C3D-AE74-1BDA-0C35-B3981F4493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8757" y="4436977"/>
            <a:ext cx="893360" cy="893360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49D2278A-1E81-0E00-D77F-C766BEDBB281}"/>
              </a:ext>
            </a:extLst>
          </p:cNvPr>
          <p:cNvSpPr txBox="1">
            <a:spLocks/>
          </p:cNvSpPr>
          <p:nvPr/>
        </p:nvSpPr>
        <p:spPr>
          <a:xfrm>
            <a:off x="9590629" y="1823439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18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6F467-DFEF-4417-6609-889E6E57E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7A7531B4-795C-1BCF-E5B5-635C5EDED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DF2AB54-4EDB-2D09-5F38-0FAD9B69B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0C50778B-2E54-CFF3-E20C-947C2FEB78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112B970-4739-EF3C-424E-A2EC53F28D3F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00F36458-AB16-16FF-168B-700653F90EAA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F1933B3B-EC08-9D90-059B-0B64CC0B555B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9C76E991-D348-C316-01D6-1286F3399C2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D720399-6001-66B2-0682-06252CF6E4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52135C8D-72B6-8ED8-4A2F-21D98373BE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1A5F95BB-E162-84E0-6276-535B53AC57D9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5B07A455-CF8E-622B-A060-AE667826F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572885"/>
              </p:ext>
            </p:extLst>
          </p:nvPr>
        </p:nvGraphicFramePr>
        <p:xfrm>
          <a:off x="351116" y="3881119"/>
          <a:ext cx="11474230" cy="1516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910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433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35595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6738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8/26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起重機與吊掛作業人員在職教育訓練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84639118-C10E-897D-D2E6-EBC37FA46F43}"/>
              </a:ext>
            </a:extLst>
          </p:cNvPr>
          <p:cNvSpPr/>
          <p:nvPr/>
        </p:nvSpPr>
        <p:spPr>
          <a:xfrm rot="388700">
            <a:off x="9551904" y="787433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683D438-2837-399C-36BD-0CD4D381BA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95529" y="4753641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A2E6BEB6-9E4D-46AB-9BE5-220CE303A7FC}"/>
              </a:ext>
            </a:extLst>
          </p:cNvPr>
          <p:cNvSpPr txBox="1">
            <a:spLocks/>
          </p:cNvSpPr>
          <p:nvPr/>
        </p:nvSpPr>
        <p:spPr>
          <a:xfrm>
            <a:off x="5246204" y="5334619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E0A8B08E-9F75-98B0-2A96-1E9C968EA487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上課地點：雲林縣斗南鎮延平路二段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(05)5954711#12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承辦人：白小姐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5954711@mail.isha.org.tw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45FB68F9-0C49-A3B6-DAB0-AACACA0DAB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E60E2D5E-2468-03CD-5DFC-BD40C61B5C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8C90F63D-EC4E-57A6-4070-1FD9EE6268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CF4D1922-CBDB-0804-A77A-8B2FFC0F2B8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1" name="圖片 20" descr="一張含有 樣式, 設計, 布 的圖片&#10;&#10;AI 產生的內容可能不正確。">
            <a:extLst>
              <a:ext uri="{FF2B5EF4-FFF2-40B4-BE49-F238E27FC236}">
                <a16:creationId xmlns:a16="http://schemas.microsoft.com/office/drawing/2014/main" id="{394B582E-9B15-002D-285B-E2D1B9208F0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823" y="4419687"/>
            <a:ext cx="973022" cy="973022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2EA5F341-64EE-E9AF-51A7-24D9B71FDFB7}"/>
              </a:ext>
            </a:extLst>
          </p:cNvPr>
          <p:cNvSpPr txBox="1">
            <a:spLocks/>
          </p:cNvSpPr>
          <p:nvPr/>
        </p:nvSpPr>
        <p:spPr>
          <a:xfrm>
            <a:off x="9581817" y="1829366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72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F6655-2073-F1C0-C3C3-D7BC5B620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03276A09-1220-55CD-C89F-5572AF2E4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7A8680FE-165B-2BC2-FA71-32754A53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357DF18C-7F95-56C8-4E1F-249D4450CFCF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7339A40-B2B2-3C82-9D83-3955525230F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F96B26BA-B351-100E-CD79-AFD5725ECBC9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BBC6BEFE-7520-E994-BD50-775A2F05D243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19A5787F-3469-922E-4316-A9FD310DDC5C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314D72E-66B7-3F47-FD80-96394FB58F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0AF7C648-5130-3187-D394-9EA4612177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A53FDB2B-E93D-3CFB-70AD-642F87B13C65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0BBFEDB0-4234-7E1A-E3BC-F1F215B5FB36}"/>
              </a:ext>
            </a:extLst>
          </p:cNvPr>
          <p:cNvGrpSpPr/>
          <p:nvPr/>
        </p:nvGrpSpPr>
        <p:grpSpPr>
          <a:xfrm>
            <a:off x="29668" y="5513449"/>
            <a:ext cx="12162332" cy="860207"/>
            <a:chOff x="29669" y="4911652"/>
            <a:chExt cx="12162332" cy="860207"/>
          </a:xfrm>
        </p:grpSpPr>
        <p:sp>
          <p:nvSpPr>
            <p:cNvPr id="20" name="副標題 2">
              <a:extLst>
                <a:ext uri="{FF2B5EF4-FFF2-40B4-BE49-F238E27FC236}">
                  <a16:creationId xmlns:a16="http://schemas.microsoft.com/office/drawing/2014/main" id="{AADE6350-2372-D977-2D0C-AF1F0D5255EF}"/>
                </a:ext>
              </a:extLst>
            </p:cNvPr>
            <p:cNvSpPr txBox="1">
              <a:spLocks/>
            </p:cNvSpPr>
            <p:nvPr/>
          </p:nvSpPr>
          <p:spPr>
            <a:xfrm>
              <a:off x="29669" y="4911652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上課地點：高雄市新興區中正三路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88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聯絡電話：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(07)311-7311</a:t>
              </a:r>
            </a:p>
            <a:p>
              <a:pPr marL="0" indent="0" defTabSz="893763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承辦人：徐小姐、黃先生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聯絡信箱：</a:t>
              </a:r>
              <a:r>
                <a:rPr lang="en-US" altLang="zh-TW" sz="20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mary@mail.isha.org.tw</a:t>
              </a:r>
            </a:p>
          </p:txBody>
        </p:sp>
        <p:pic>
          <p:nvPicPr>
            <p:cNvPr id="22" name="圖形 21" descr="有圖釘的地圖 以實心填滿">
              <a:extLst>
                <a:ext uri="{FF2B5EF4-FFF2-40B4-BE49-F238E27FC236}">
                  <a16:creationId xmlns:a16="http://schemas.microsoft.com/office/drawing/2014/main" id="{D3986EE8-F897-16AC-07E4-EF3777655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4926" y="4951275"/>
              <a:ext cx="360000" cy="360000"/>
            </a:xfrm>
            <a:prstGeom prst="rect">
              <a:avLst/>
            </a:prstGeom>
          </p:spPr>
        </p:pic>
        <p:pic>
          <p:nvPicPr>
            <p:cNvPr id="24" name="圖形 23" descr="電話 以實心填滿">
              <a:extLst>
                <a:ext uri="{FF2B5EF4-FFF2-40B4-BE49-F238E27FC236}">
                  <a16:creationId xmlns:a16="http://schemas.microsoft.com/office/drawing/2014/main" id="{C9D4515D-278A-377A-39A9-F8CF400D5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64161" y="4982230"/>
              <a:ext cx="360000" cy="360000"/>
            </a:xfrm>
            <a:prstGeom prst="rect">
              <a:avLst/>
            </a:prstGeom>
          </p:spPr>
        </p:pic>
        <p:pic>
          <p:nvPicPr>
            <p:cNvPr id="26" name="圖形 25" descr="客服中心 以實心填滿">
              <a:extLst>
                <a:ext uri="{FF2B5EF4-FFF2-40B4-BE49-F238E27FC236}">
                  <a16:creationId xmlns:a16="http://schemas.microsoft.com/office/drawing/2014/main" id="{2CD00487-FB02-8590-4F4A-2FBFDFB59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4926" y="5324161"/>
              <a:ext cx="360000" cy="360000"/>
            </a:xfrm>
            <a:prstGeom prst="rect">
              <a:avLst/>
            </a:prstGeom>
          </p:spPr>
        </p:pic>
        <p:pic>
          <p:nvPicPr>
            <p:cNvPr id="30" name="圖形 29" descr="信箱 以實心填滿">
              <a:extLst>
                <a:ext uri="{FF2B5EF4-FFF2-40B4-BE49-F238E27FC236}">
                  <a16:creationId xmlns:a16="http://schemas.microsoft.com/office/drawing/2014/main" id="{DBAE0BB0-4147-8CAF-6697-CBBDC2724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364161" y="5341755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8BF04092-5644-949D-6B84-83B9D6F28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76834"/>
              </p:ext>
            </p:extLst>
          </p:nvPr>
        </p:nvGraphicFramePr>
        <p:xfrm>
          <a:off x="213360" y="3881120"/>
          <a:ext cx="11719300" cy="1587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74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89033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4218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467896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46441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3167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3870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9/12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</a:rPr>
                        <a:t>固定式起重機在職教育訓練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i="0" u="sng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https://isha.org.tw/cCZHIG</a:t>
                      </a:r>
                      <a:endParaRPr lang="zh-TW" altLang="en-US" sz="13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8FEB082B-15BF-EC8A-CB79-7AA2BE03BCED}"/>
              </a:ext>
            </a:extLst>
          </p:cNvPr>
          <p:cNvSpPr/>
          <p:nvPr/>
        </p:nvSpPr>
        <p:spPr>
          <a:xfrm rot="333120">
            <a:off x="9503864" y="714712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1587C2CE-ADA3-3EBB-77AB-2C0883695CEA}"/>
              </a:ext>
            </a:extLst>
          </p:cNvPr>
          <p:cNvSpPr txBox="1">
            <a:spLocks/>
          </p:cNvSpPr>
          <p:nvPr/>
        </p:nvSpPr>
        <p:spPr>
          <a:xfrm>
            <a:off x="5292319" y="533314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F2B01FB8-71EC-9C7B-C79C-36CD27A829C8}"/>
              </a:ext>
            </a:extLst>
          </p:cNvPr>
          <p:cNvSpPr txBox="1">
            <a:spLocks/>
          </p:cNvSpPr>
          <p:nvPr/>
        </p:nvSpPr>
        <p:spPr>
          <a:xfrm>
            <a:off x="9533777" y="1795419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522316" y="4431710"/>
            <a:ext cx="1030587" cy="10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12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新竹職訓中心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915580"/>
              </p:ext>
            </p:extLst>
          </p:nvPr>
        </p:nvGraphicFramePr>
        <p:xfrm>
          <a:off x="213360" y="3881120"/>
          <a:ext cx="11791827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846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33833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955458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71370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41987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3356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09/19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高空工作車操作人員 安全衛生在職教育訓練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https://reurl.cc/VYlRG5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304552">
            <a:off x="9562669" y="684947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0082E7F-56D1-0735-9080-C931D0F6A6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33467" y="4856083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345275" y="5224502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01CD794F-9B20-8A16-F9A4-C695CDB22436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上課地點：新竹市東區中央路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工安協會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(03)5359119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承辦人：王小姐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ianxi868@mail.isha.org.tw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DE676880-B25A-F454-9C62-4DC39A91BA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8C333B38-C717-D7CB-FE6A-B712F59B18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BF531EF3-3404-7E5E-F027-E46582C4D3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BFA462D8-6CAC-D704-953F-2F578A29482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961EA507-FE53-3CD4-043E-99C6BFACC51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88919" y="4421320"/>
            <a:ext cx="881548" cy="863774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B21C1A30-5BB0-6911-C25F-33915974FDB6}"/>
              </a:ext>
            </a:extLst>
          </p:cNvPr>
          <p:cNvSpPr txBox="1">
            <a:spLocks/>
          </p:cNvSpPr>
          <p:nvPr/>
        </p:nvSpPr>
        <p:spPr>
          <a:xfrm>
            <a:off x="9590158" y="170148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202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430665"/>
            <a:ext cx="476302" cy="432000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5" y="6396885"/>
            <a:ext cx="432547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5029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5029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5029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中壢職訓中心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5029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713208"/>
              </p:ext>
            </p:extLst>
          </p:nvPr>
        </p:nvGraphicFramePr>
        <p:xfrm>
          <a:off x="351116" y="3881119"/>
          <a:ext cx="11474230" cy="154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124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08051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2802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62225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可免費取得一般安全衛生教育訓練證書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223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6/12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四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(6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小時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445298">
            <a:off x="9542144" y="766739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0082E7F-56D1-0735-9080-C931D0F6A6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78982" y="4760009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6096000" y="534239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F00FEF18-34BE-A089-F2E4-EAD006091C51}"/>
              </a:ext>
            </a:extLst>
          </p:cNvPr>
          <p:cNvSpPr txBox="1">
            <a:spLocks/>
          </p:cNvSpPr>
          <p:nvPr/>
        </p:nvSpPr>
        <p:spPr>
          <a:xfrm>
            <a:off x="63231" y="5559628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上課地點：中壢區中央東路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(03)4268110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分機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110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承辦人：李小姐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zoelee@mail.isha.org.tw</a:t>
            </a:r>
          </a:p>
        </p:txBody>
      </p:sp>
      <p:pic>
        <p:nvPicPr>
          <p:cNvPr id="25" name="圖形 24" descr="有圖釘的地圖 以實心填滿">
            <a:extLst>
              <a:ext uri="{FF2B5EF4-FFF2-40B4-BE49-F238E27FC236}">
                <a16:creationId xmlns:a16="http://schemas.microsoft.com/office/drawing/2014/main" id="{A8AC6DCC-C202-4DDB-62C5-533CC25AB6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99252"/>
            <a:ext cx="360000" cy="360000"/>
          </a:xfrm>
          <a:prstGeom prst="rect">
            <a:avLst/>
          </a:prstGeom>
        </p:spPr>
      </p:pic>
      <p:pic>
        <p:nvPicPr>
          <p:cNvPr id="28" name="圖形 27" descr="電話 以實心填滿">
            <a:extLst>
              <a:ext uri="{FF2B5EF4-FFF2-40B4-BE49-F238E27FC236}">
                <a16:creationId xmlns:a16="http://schemas.microsoft.com/office/drawing/2014/main" id="{877ABA6E-DF8C-244A-76B1-30085DF525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630207"/>
            <a:ext cx="360000" cy="360000"/>
          </a:xfrm>
          <a:prstGeom prst="rect">
            <a:avLst/>
          </a:prstGeom>
        </p:spPr>
      </p:pic>
      <p:pic>
        <p:nvPicPr>
          <p:cNvPr id="29" name="圖形 28" descr="客服中心 以實心填滿">
            <a:extLst>
              <a:ext uri="{FF2B5EF4-FFF2-40B4-BE49-F238E27FC236}">
                <a16:creationId xmlns:a16="http://schemas.microsoft.com/office/drawing/2014/main" id="{C548FF47-4ED2-99B9-5A31-490F6C67D0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72138"/>
            <a:ext cx="360000" cy="360000"/>
          </a:xfrm>
          <a:prstGeom prst="rect">
            <a:avLst/>
          </a:prstGeom>
        </p:spPr>
      </p:pic>
      <p:pic>
        <p:nvPicPr>
          <p:cNvPr id="33" name="圖形 32" descr="信箱 以實心填滿">
            <a:extLst>
              <a:ext uri="{FF2B5EF4-FFF2-40B4-BE49-F238E27FC236}">
                <a16:creationId xmlns:a16="http://schemas.microsoft.com/office/drawing/2014/main" id="{2AB30EF8-505B-ECCD-9CD0-E47C6579DDB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89732"/>
            <a:ext cx="360000" cy="3600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B31C001-3D4A-4B3D-63AB-5BD0197DFCB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67443" y="4527514"/>
            <a:ext cx="867777" cy="871090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4EF8CA6F-F2CD-D801-4618-EE2CE0735A8E}"/>
              </a:ext>
            </a:extLst>
          </p:cNvPr>
          <p:cNvSpPr txBox="1">
            <a:spLocks/>
          </p:cNvSpPr>
          <p:nvPr/>
        </p:nvSpPr>
        <p:spPr>
          <a:xfrm>
            <a:off x="9639383" y="182931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96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6F467-DFEF-4417-6609-889E6E57E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7A7531B4-795C-1BCF-E5B5-635C5EDED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DF2AB54-4EDB-2D09-5F38-0FAD9B69B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0C50778B-2E54-CFF3-E20C-947C2FEB78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112B970-4739-EF3C-424E-A2EC53F28D3F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00F36458-AB16-16FF-168B-700653F90EAA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F1933B3B-EC08-9D90-059B-0B64CC0B555B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9C76E991-D348-C316-01D6-1286F3399C2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彰化職訓中心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D720399-6001-66B2-0682-06252CF6E4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52135C8D-72B6-8ED8-4A2F-21D98373BE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1A5F95BB-E162-84E0-6276-535B53AC57D9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5B07A455-CF8E-622B-A060-AE667826F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900842"/>
              </p:ext>
            </p:extLst>
          </p:nvPr>
        </p:nvGraphicFramePr>
        <p:xfrm>
          <a:off x="213360" y="3881120"/>
          <a:ext cx="11742666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19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22322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8975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139869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8152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3167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9/22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固定式起重機操作人員在職教育訓練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84639118-C10E-897D-D2E6-EBC37FA46F43}"/>
              </a:ext>
            </a:extLst>
          </p:cNvPr>
          <p:cNvSpPr/>
          <p:nvPr/>
        </p:nvSpPr>
        <p:spPr>
          <a:xfrm rot="248866">
            <a:off x="9560245" y="699009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683D438-2837-399C-36BD-0CD4D381BA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02023" y="4686329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A2E6BEB6-9E4D-46AB-9BE5-220CE303A7FC}"/>
              </a:ext>
            </a:extLst>
          </p:cNvPr>
          <p:cNvSpPr txBox="1">
            <a:spLocks/>
          </p:cNvSpPr>
          <p:nvPr/>
        </p:nvSpPr>
        <p:spPr>
          <a:xfrm>
            <a:off x="5320694" y="523587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45FB68F9-0C49-A3B6-DAB0-AACACA0DAB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E60E2D5E-2468-03CD-5DFC-BD40C61B5C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8C90F63D-EC4E-57A6-4070-1FD9EE6268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CF4D1922-CBDB-0804-A77A-8B2FFC0F2B8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AC64F77B-EBD7-B3B0-D7EF-256CFA83F4FD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上課地點：彰化市中華西路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        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 7632257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承辦人：蔡先生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7632257@mail.isha.org.tw</a:t>
            </a:r>
          </a:p>
        </p:txBody>
      </p:sp>
      <p:pic>
        <p:nvPicPr>
          <p:cNvPr id="21" name="圖片 20" descr="一張含有 樣式, 文字, 圖形, 字型 的圖片&#10;&#10;AI 產生的內容可能不正確。">
            <a:extLst>
              <a:ext uri="{FF2B5EF4-FFF2-40B4-BE49-F238E27FC236}">
                <a16:creationId xmlns:a16="http://schemas.microsoft.com/office/drawing/2014/main" id="{54681A00-B739-F3E3-77FE-6436772B704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46481" y="4416646"/>
            <a:ext cx="915636" cy="915636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DF48DC56-3361-B423-42E8-D59D91C27858}"/>
              </a:ext>
            </a:extLst>
          </p:cNvPr>
          <p:cNvSpPr txBox="1">
            <a:spLocks/>
          </p:cNvSpPr>
          <p:nvPr/>
        </p:nvSpPr>
        <p:spPr>
          <a:xfrm>
            <a:off x="9590158" y="1732613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091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樹谷教室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79559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災害預防及重建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391629"/>
              </p:ext>
            </p:extLst>
          </p:nvPr>
        </p:nvGraphicFramePr>
        <p:xfrm>
          <a:off x="213359" y="3881120"/>
          <a:ext cx="11767970" cy="1489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196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433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1103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662518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80882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3495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4105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9/22</a:t>
                      </a:r>
                      <a:b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</a:b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13:30-17:30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堆高機操作人員在職教育訓練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u="sng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https://reurl.cc/K8Dl4y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335351">
            <a:off x="9558635" y="712536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396366" y="5301215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9924E02-425E-E89C-607C-76F3A267C4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59916" y="4424853"/>
            <a:ext cx="932316" cy="923549"/>
          </a:xfrm>
          <a:prstGeom prst="rect">
            <a:avLst/>
          </a:prstGeom>
        </p:spPr>
      </p:pic>
      <p:sp>
        <p:nvSpPr>
          <p:cNvPr id="18" name="副標題 2">
            <a:extLst>
              <a:ext uri="{FF2B5EF4-FFF2-40B4-BE49-F238E27FC236}">
                <a16:creationId xmlns:a16="http://schemas.microsoft.com/office/drawing/2014/main" id="{6C5A4CB8-C9CD-66CB-BCAA-30F1A785EBB8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上課地點：臺南市新市區中心路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        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(06)5890766#16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  辦  人：庹小姐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tuo@mail.isha.org.tw</a:t>
            </a:r>
          </a:p>
        </p:txBody>
      </p:sp>
      <p:pic>
        <p:nvPicPr>
          <p:cNvPr id="19" name="圖形 18" descr="有圖釘的地圖 以實心填滿">
            <a:extLst>
              <a:ext uri="{FF2B5EF4-FFF2-40B4-BE49-F238E27FC236}">
                <a16:creationId xmlns:a16="http://schemas.microsoft.com/office/drawing/2014/main" id="{E70CD99D-5E69-27FF-26A5-8F4EA2D1AF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21" name="圖形 20" descr="電話 以實心填滿">
            <a:extLst>
              <a:ext uri="{FF2B5EF4-FFF2-40B4-BE49-F238E27FC236}">
                <a16:creationId xmlns:a16="http://schemas.microsoft.com/office/drawing/2014/main" id="{7AAC5FD7-0C50-BD2A-A72A-29F0C8A5B0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23" name="圖形 22" descr="客服中心 以實心填滿">
            <a:extLst>
              <a:ext uri="{FF2B5EF4-FFF2-40B4-BE49-F238E27FC236}">
                <a16:creationId xmlns:a16="http://schemas.microsoft.com/office/drawing/2014/main" id="{2A6A4899-979D-8EDE-DBCF-6CADE5CC62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25" name="圖形 24" descr="信箱 以實心填滿">
            <a:extLst>
              <a:ext uri="{FF2B5EF4-FFF2-40B4-BE49-F238E27FC236}">
                <a16:creationId xmlns:a16="http://schemas.microsoft.com/office/drawing/2014/main" id="{4C832ED5-1BBB-E909-8BE3-8C86A76BDF7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sp>
        <p:nvSpPr>
          <p:cNvPr id="5" name="副標題 2">
            <a:extLst>
              <a:ext uri="{FF2B5EF4-FFF2-40B4-BE49-F238E27FC236}">
                <a16:creationId xmlns:a16="http://schemas.microsoft.com/office/drawing/2014/main" id="{EED8943C-D9EE-613C-1FAF-0B446061D637}"/>
              </a:ext>
            </a:extLst>
          </p:cNvPr>
          <p:cNvSpPr txBox="1">
            <a:spLocks/>
          </p:cNvSpPr>
          <p:nvPr/>
        </p:nvSpPr>
        <p:spPr>
          <a:xfrm>
            <a:off x="9588548" y="1794041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61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227AD-7E46-8541-F646-44DBF5AFD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CF1960-BFC5-D5B8-6FB0-D4F8D9BA3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901" y="2011295"/>
            <a:ext cx="8266198" cy="1646302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114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年機械設備之安全防護技術研討活動</a:t>
            </a:r>
            <a:endParaRPr lang="en-US" altLang="zh-TW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02A8F02-6AD8-8812-9397-EE837ADB9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/>
              <a:t>《</a:t>
            </a:r>
            <a:r>
              <a:rPr lang="zh-TW" altLang="en-US" b="1" dirty="0"/>
              <a:t>全台各職訓中心報名鏈接與</a:t>
            </a:r>
            <a:r>
              <a:rPr lang="en-US" altLang="zh-TW" b="1" dirty="0"/>
              <a:t>QR Code》</a:t>
            </a:r>
            <a:endParaRPr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C4A4504-8000-C362-255D-2F8F858F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4706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89858" y="1041886"/>
            <a:ext cx="11212286" cy="311357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●課程名稱：一、車輛系營建機械常見危害與安全管理實務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二、車輛系營建機械之安全防護技術研討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●主題內容：車輛系營建機械設備危害預防及安全防護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●目的：推廣車輛系營建機械安全防護技術，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預防因設備操作不當或防護措施不足導致之職業災害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●對象：事業單位管理人員、維護保養人員、現場作業人員等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253483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年機械設備之安全防護技術研討活動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台中職訓中心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/>
        </p:nvGraphicFramePr>
        <p:xfrm>
          <a:off x="489857" y="4005037"/>
          <a:ext cx="11190514" cy="140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46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3416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04932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014130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9305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59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6/14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cs typeface="ADLaM Display" panose="02010000000000000000" pitchFamily="2" charset="0"/>
                        </a:rPr>
                        <a:t>六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cs typeface="ADLaM Display" panose="0201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08:00-12:00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cs typeface="ADLaM Display" panose="02010000000000000000" pitchFamily="2" charset="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cs typeface="ADLaM Display" panose="0201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高空工作車操作人員在職教育</a:t>
                      </a:r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DE21C236-8C5E-FA3B-16A3-7CBF6441D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0678" y="4792383"/>
            <a:ext cx="376269" cy="376269"/>
          </a:xfrm>
          <a:prstGeom prst="rect">
            <a:avLst/>
          </a:prstGeom>
        </p:spPr>
      </p:pic>
      <p:sp>
        <p:nvSpPr>
          <p:cNvPr id="4" name="爆炸: 八角 3">
            <a:extLst>
              <a:ext uri="{FF2B5EF4-FFF2-40B4-BE49-F238E27FC236}">
                <a16:creationId xmlns:a16="http://schemas.microsoft.com/office/drawing/2014/main" id="{61998A27-6E67-1D80-6658-BC4010D1BA54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免費課程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4936867" y="532464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DEAEAD6B-6938-08D9-70BB-E4B2C55A61DF}"/>
              </a:ext>
            </a:extLst>
          </p:cNvPr>
          <p:cNvSpPr txBox="1">
            <a:spLocks/>
          </p:cNvSpPr>
          <p:nvPr/>
        </p:nvSpPr>
        <p:spPr>
          <a:xfrm>
            <a:off x="29668" y="5567357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上課地點：台中市龍井區中社五街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(04)26336999#101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承辦人：卓小姐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a553407@mail.isha.org.tw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956ADB3C-609B-85A9-EABF-5889EE9382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6552" y="5662865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975AC89-193D-20AF-F5C3-B3575A3E0C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656468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00D9FA91-25C0-E3B4-78B0-982F06D66F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6552" y="595969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6A562456-D08E-8802-6834-8757E2AC64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976251"/>
            <a:ext cx="360000" cy="360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E6B31224-18B7-8941-3DB4-C459F29656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529" y="4576494"/>
            <a:ext cx="838511" cy="838511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9B17FDB7-0435-7B64-FB04-D5273F66730A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" name="圖片 5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5391CC24-C5D7-FAFD-DD30-2983C30E4BE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7" name="圖片 6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8B094A4-CECB-B74F-E1F4-C45A144EFB4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90ADF-2B21-0E1A-CE8E-A98F943A8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EAB63E57-8812-D810-942E-05E3B6DBC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162F88F5-3E48-70B5-65C5-CF1F68B1F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5AD74D3A-7655-DDEB-79BC-1818174C954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04DB297-4094-53FE-8F9C-53B37D61342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F80D2766-C073-5881-6A23-405A5E3AA90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BD6ACC45-226B-4E30-950B-24F78341EEB7}"/>
              </a:ext>
            </a:extLst>
          </p:cNvPr>
          <p:cNvSpPr txBox="1">
            <a:spLocks/>
          </p:cNvSpPr>
          <p:nvPr/>
        </p:nvSpPr>
        <p:spPr>
          <a:xfrm>
            <a:off x="489858" y="1041886"/>
            <a:ext cx="11212286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●課程名稱：一、車輛系營建機械常見危害與安全管理實務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二、車輛系營建機械之安全防護技術研討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●主題內容：車輛系營建機械設備危害預防及安全防護</a:t>
            </a:r>
            <a:endParaRPr kumimoji="0" lang="en-US" altLang="zh-TW" sz="2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●目的：推廣車輛系營建機械安全防護技術，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預防因設備操作不當或防護措施不足導致之職業災害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●對象：事業單位管理人員、維護保養人員、現場作業人員等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8BC965F2-9DE9-8E5F-D76E-6ED6FE20444B}"/>
              </a:ext>
            </a:extLst>
          </p:cNvPr>
          <p:cNvSpPr txBox="1">
            <a:spLocks/>
          </p:cNvSpPr>
          <p:nvPr/>
        </p:nvSpPr>
        <p:spPr>
          <a:xfrm>
            <a:off x="0" y="253483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年機械設備之安全防護技術研討活動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高雄職訓中心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9E3DB611-B37D-1EE7-0AC3-9A4C8E3A726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6532696-E182-F5CC-2A6B-3A5462CB7A92}"/>
              </a:ext>
            </a:extLst>
          </p:cNvPr>
          <p:cNvGraphicFramePr>
            <a:graphicFrameLocks noGrp="1"/>
          </p:cNvGraphicFramePr>
          <p:nvPr/>
        </p:nvGraphicFramePr>
        <p:xfrm>
          <a:off x="489857" y="4005037"/>
          <a:ext cx="11190514" cy="140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7253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2320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471894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02358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59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6/19(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四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09:00-14:00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堆高機在職教育訓練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4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https://isha.org.tw/NFALhU</a:t>
                      </a:r>
                      <a:endParaRPr lang="zh-TW" altLang="en-US" sz="1400" b="1" kern="120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4" name="爆炸: 八角 3">
            <a:extLst>
              <a:ext uri="{FF2B5EF4-FFF2-40B4-BE49-F238E27FC236}">
                <a16:creationId xmlns:a16="http://schemas.microsoft.com/office/drawing/2014/main" id="{C7316C98-B0E7-0112-C6F7-8C31660E5433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免費課程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E0E5784-559B-B3F8-DF87-E0AAEDCEB81A}"/>
              </a:ext>
            </a:extLst>
          </p:cNvPr>
          <p:cNvSpPr txBox="1">
            <a:spLocks/>
          </p:cNvSpPr>
          <p:nvPr/>
        </p:nvSpPr>
        <p:spPr>
          <a:xfrm>
            <a:off x="4936867" y="532464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9ACC0061-F8FC-F130-FE21-6520AE54DD36}"/>
              </a:ext>
            </a:extLst>
          </p:cNvPr>
          <p:cNvSpPr txBox="1">
            <a:spLocks/>
          </p:cNvSpPr>
          <p:nvPr/>
        </p:nvSpPr>
        <p:spPr>
          <a:xfrm>
            <a:off x="29668" y="5567357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上課地點：高雄市新興區中正三路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(07)311-7311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承辦人：徐小姐、黃先生                                            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 mary@mail.isha.org.tw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CD51D3B6-86A0-E98E-5521-EF9E93111C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6552" y="5662865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84C84923-9AE4-D331-02C7-F7204A9ED7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56468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F8F816B-9FE4-BCFC-2CCF-0F3ADA07EF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6552" y="595969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C62E5CDB-1B32-4EE3-353D-A77746E0EB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976251"/>
            <a:ext cx="360000" cy="360000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4ECBF2FD-32DA-20F5-B5F9-EBDE00A41A1F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" name="圖片 5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4FA97EE5-4991-FECB-0CC6-DFD8E787E35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7" name="圖片 6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4E37256B-0858-6989-F029-014CDBF22E0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  <p:pic>
        <p:nvPicPr>
          <p:cNvPr id="8" name="Picture 2" descr="C:\Users\EndUser\Downloads\qrcode_isha.org.tw (1).png">
            <a:extLst>
              <a:ext uri="{FF2B5EF4-FFF2-40B4-BE49-F238E27FC236}">
                <a16:creationId xmlns:a16="http://schemas.microsoft.com/office/drawing/2014/main" id="{1E5C8467-9D51-CF91-DF6C-B87411A0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 l="8000" t="8000" r="7778" b="8000"/>
          <a:stretch>
            <a:fillRect/>
          </a:stretch>
        </p:blipFill>
        <p:spPr bwMode="auto">
          <a:xfrm>
            <a:off x="10400043" y="4529131"/>
            <a:ext cx="885943" cy="883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67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243568"/>
            <a:ext cx="12221667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年機械設備之安全防護技術研討活動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中壢職訓中心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2" name="圖片 41" descr="一張含有 文字 的圖片&#10;&#10;自動產生的描述">
            <a:extLst>
              <a:ext uri="{FF2B5EF4-FFF2-40B4-BE49-F238E27FC236}">
                <a16:creationId xmlns:a16="http://schemas.microsoft.com/office/drawing/2014/main" id="{E74254CD-6584-CBFD-5B39-52E27397B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430665"/>
            <a:ext cx="476302" cy="432000"/>
          </a:xfrm>
          <a:prstGeom prst="rect">
            <a:avLst/>
          </a:prstGeom>
          <a:noFill/>
        </p:spPr>
      </p:pic>
      <p:pic>
        <p:nvPicPr>
          <p:cNvPr id="43" name="Picture 8" descr="C:\Users\cwj\Desktop\協會logo2.jpg.tif">
            <a:extLst>
              <a:ext uri="{FF2B5EF4-FFF2-40B4-BE49-F238E27FC236}">
                <a16:creationId xmlns:a16="http://schemas.microsoft.com/office/drawing/2014/main" id="{B58F799C-5795-8DA3-6EB5-903861959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5" y="6396885"/>
            <a:ext cx="432547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副標題 2">
            <a:extLst>
              <a:ext uri="{FF2B5EF4-FFF2-40B4-BE49-F238E27FC236}">
                <a16:creationId xmlns:a16="http://schemas.microsoft.com/office/drawing/2014/main" id="{460CD913-A2BB-52A0-FA75-93AF9D3EDF17}"/>
              </a:ext>
            </a:extLst>
          </p:cNvPr>
          <p:cNvSpPr txBox="1">
            <a:spLocks/>
          </p:cNvSpPr>
          <p:nvPr/>
        </p:nvSpPr>
        <p:spPr>
          <a:xfrm>
            <a:off x="7855192" y="645029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45" name="副標題 2">
            <a:extLst>
              <a:ext uri="{FF2B5EF4-FFF2-40B4-BE49-F238E27FC236}">
                <a16:creationId xmlns:a16="http://schemas.microsoft.com/office/drawing/2014/main" id="{808CA2B4-016B-B3B8-762A-DC1B2DBB5509}"/>
              </a:ext>
            </a:extLst>
          </p:cNvPr>
          <p:cNvSpPr txBox="1">
            <a:spLocks/>
          </p:cNvSpPr>
          <p:nvPr/>
        </p:nvSpPr>
        <p:spPr>
          <a:xfrm>
            <a:off x="213360" y="645029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46" name="副標題 2">
            <a:extLst>
              <a:ext uri="{FF2B5EF4-FFF2-40B4-BE49-F238E27FC236}">
                <a16:creationId xmlns:a16="http://schemas.microsoft.com/office/drawing/2014/main" id="{F7BEF48E-A93B-FAE5-EBE3-2EF6325879A5}"/>
              </a:ext>
            </a:extLst>
          </p:cNvPr>
          <p:cNvSpPr txBox="1">
            <a:spLocks/>
          </p:cNvSpPr>
          <p:nvPr/>
        </p:nvSpPr>
        <p:spPr>
          <a:xfrm>
            <a:off x="6025730" y="645029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47" name="副標題 2">
            <a:extLst>
              <a:ext uri="{FF2B5EF4-FFF2-40B4-BE49-F238E27FC236}">
                <a16:creationId xmlns:a16="http://schemas.microsoft.com/office/drawing/2014/main" id="{9466C1E6-BAE8-1EB4-545D-4A20F769D6E6}"/>
              </a:ext>
            </a:extLst>
          </p:cNvPr>
          <p:cNvSpPr txBox="1">
            <a:spLocks/>
          </p:cNvSpPr>
          <p:nvPr/>
        </p:nvSpPr>
        <p:spPr>
          <a:xfrm>
            <a:off x="1942885" y="645029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48" name="表格 47">
            <a:extLst>
              <a:ext uri="{FF2B5EF4-FFF2-40B4-BE49-F238E27FC236}">
                <a16:creationId xmlns:a16="http://schemas.microsoft.com/office/drawing/2014/main" id="{32B6AF72-DD65-3CF5-3D21-5F10315A8F38}"/>
              </a:ext>
            </a:extLst>
          </p:cNvPr>
          <p:cNvGraphicFramePr>
            <a:graphicFrameLocks noGrp="1"/>
          </p:cNvGraphicFramePr>
          <p:nvPr/>
        </p:nvGraphicFramePr>
        <p:xfrm>
          <a:off x="489856" y="3940087"/>
          <a:ext cx="11189135" cy="141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75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42856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925856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79283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92832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482991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可免費取得一般安全衛生教育訓練證書</a:t>
                      </a:r>
                      <a:endParaRPr lang="zh-TW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325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6/19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四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(6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小時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kern="1200" dirty="0">
                        <a:solidFill>
                          <a:srgbClr val="0000CC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49" name="圖形 48" descr="游標 以實心填滿">
            <a:extLst>
              <a:ext uri="{FF2B5EF4-FFF2-40B4-BE49-F238E27FC236}">
                <a16:creationId xmlns:a16="http://schemas.microsoft.com/office/drawing/2014/main" id="{63AAF220-13D9-0D98-290B-690B70B2E7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9968" y="4694460"/>
            <a:ext cx="376269" cy="376269"/>
          </a:xfrm>
          <a:prstGeom prst="rect">
            <a:avLst/>
          </a:prstGeom>
        </p:spPr>
      </p:pic>
      <p:sp>
        <p:nvSpPr>
          <p:cNvPr id="50" name="副標題 2">
            <a:extLst>
              <a:ext uri="{FF2B5EF4-FFF2-40B4-BE49-F238E27FC236}">
                <a16:creationId xmlns:a16="http://schemas.microsoft.com/office/drawing/2014/main" id="{59C48B7B-B6B3-76D3-2803-D9399DAD1AB8}"/>
              </a:ext>
            </a:extLst>
          </p:cNvPr>
          <p:cNvSpPr txBox="1">
            <a:spLocks/>
          </p:cNvSpPr>
          <p:nvPr/>
        </p:nvSpPr>
        <p:spPr>
          <a:xfrm>
            <a:off x="6010887" y="5285533"/>
            <a:ext cx="5910650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9928C2E1-9145-70CE-4F72-CBF163798408}"/>
              </a:ext>
            </a:extLst>
          </p:cNvPr>
          <p:cNvGrpSpPr/>
          <p:nvPr/>
        </p:nvGrpSpPr>
        <p:grpSpPr>
          <a:xfrm>
            <a:off x="557239" y="5524090"/>
            <a:ext cx="11107188" cy="860207"/>
            <a:chOff x="43390" y="5554218"/>
            <a:chExt cx="12162332" cy="860207"/>
          </a:xfrm>
        </p:grpSpPr>
        <p:sp>
          <p:nvSpPr>
            <p:cNvPr id="51" name="副標題 2">
              <a:extLst>
                <a:ext uri="{FF2B5EF4-FFF2-40B4-BE49-F238E27FC236}">
                  <a16:creationId xmlns:a16="http://schemas.microsoft.com/office/drawing/2014/main" id="{BD49640D-E0C3-C9E2-F735-A25F531E60D4}"/>
                </a:ext>
              </a:extLst>
            </p:cNvPr>
            <p:cNvSpPr txBox="1">
              <a:spLocks/>
            </p:cNvSpPr>
            <p:nvPr/>
          </p:nvSpPr>
          <p:spPr>
            <a:xfrm>
              <a:off x="43390" y="5554218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上課地點：中壢區中央東路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88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號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19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樓之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1.3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　　  聯絡電話：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 (03)4268110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分機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110</a:t>
              </a:r>
            </a:p>
            <a:p>
              <a:pPr marL="0" marR="0" lvl="0" indent="0" algn="l" defTabSz="89376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     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承辦人：李小姐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                                          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聯絡信箱：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</a:rPr>
                <a:t>zoelee@mail.isha.org.tw</a:t>
              </a:r>
            </a:p>
          </p:txBody>
        </p:sp>
        <p:pic>
          <p:nvPicPr>
            <p:cNvPr id="52" name="圖形 51" descr="有圖釘的地圖 以實心填滿">
              <a:extLst>
                <a:ext uri="{FF2B5EF4-FFF2-40B4-BE49-F238E27FC236}">
                  <a16:creationId xmlns:a16="http://schemas.microsoft.com/office/drawing/2014/main" id="{E76CEB3E-8F89-BDB6-72EA-C1679F080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4925" y="5599252"/>
              <a:ext cx="360000" cy="360000"/>
            </a:xfrm>
            <a:prstGeom prst="rect">
              <a:avLst/>
            </a:prstGeom>
          </p:spPr>
        </p:pic>
        <p:pic>
          <p:nvPicPr>
            <p:cNvPr id="53" name="圖形 52" descr="電話 以實心填滿">
              <a:extLst>
                <a:ext uri="{FF2B5EF4-FFF2-40B4-BE49-F238E27FC236}">
                  <a16:creationId xmlns:a16="http://schemas.microsoft.com/office/drawing/2014/main" id="{483AC091-09F6-ADD7-B1B3-60F6F4438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74111" y="5682507"/>
              <a:ext cx="360000" cy="360000"/>
            </a:xfrm>
            <a:prstGeom prst="rect">
              <a:avLst/>
            </a:prstGeom>
          </p:spPr>
        </p:pic>
        <p:pic>
          <p:nvPicPr>
            <p:cNvPr id="55" name="圖形 54" descr="客服中心 以實心填滿">
              <a:extLst>
                <a:ext uri="{FF2B5EF4-FFF2-40B4-BE49-F238E27FC236}">
                  <a16:creationId xmlns:a16="http://schemas.microsoft.com/office/drawing/2014/main" id="{AF896C0E-6A58-DE6B-BEC2-BC738BE83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24925" y="5972138"/>
              <a:ext cx="360000" cy="360000"/>
            </a:xfrm>
            <a:prstGeom prst="rect">
              <a:avLst/>
            </a:prstGeom>
          </p:spPr>
        </p:pic>
        <p:pic>
          <p:nvPicPr>
            <p:cNvPr id="56" name="圖形 55" descr="信箱 以實心填滿">
              <a:extLst>
                <a:ext uri="{FF2B5EF4-FFF2-40B4-BE49-F238E27FC236}">
                  <a16:creationId xmlns:a16="http://schemas.microsoft.com/office/drawing/2014/main" id="{2DE8B026-539D-D5A6-7E6F-6E484A6D3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374111" y="6046841"/>
              <a:ext cx="360000" cy="360000"/>
            </a:xfrm>
            <a:prstGeom prst="rect">
              <a:avLst/>
            </a:prstGeom>
          </p:spPr>
        </p:pic>
      </p:grpSp>
      <p:pic>
        <p:nvPicPr>
          <p:cNvPr id="58" name="圖片 57" descr="一張含有 樣式, 針線, 像素 的圖片&#10;&#10;AI 產生的內容可能不正確。">
            <a:extLst>
              <a:ext uri="{FF2B5EF4-FFF2-40B4-BE49-F238E27FC236}">
                <a16:creationId xmlns:a16="http://schemas.microsoft.com/office/drawing/2014/main" id="{283728AF-E4D1-5A66-A52F-D690CD1850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864" y="4431802"/>
            <a:ext cx="955462" cy="955462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D74BAC00-A609-C28B-6668-5F2EC4777756}"/>
              </a:ext>
            </a:extLst>
          </p:cNvPr>
          <p:cNvSpPr txBox="1">
            <a:spLocks/>
          </p:cNvSpPr>
          <p:nvPr/>
        </p:nvSpPr>
        <p:spPr>
          <a:xfrm>
            <a:off x="489858" y="1041886"/>
            <a:ext cx="11212286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●課程名稱：一、車輛系營建機械常見危害與安全管理實務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二、車輛系營建機械之安全防護技術研討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●主題內容：車輛系營建機械設備危害預防及安全防護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●目的：推廣車輛系營建機械安全防護技術，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預防因設備操作不當或防護措施不足導致之職業災害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●對象：事業單位管理人員、維護保養人員、現場作業人員等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爆炸: 八角 5">
            <a:extLst>
              <a:ext uri="{FF2B5EF4-FFF2-40B4-BE49-F238E27FC236}">
                <a16:creationId xmlns:a16="http://schemas.microsoft.com/office/drawing/2014/main" id="{E99CD667-8897-EAA7-2E6B-C2DE9F6354A9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免費課程</a:t>
            </a:r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B9A75FBD-36AA-C04F-78FB-B3283C48B2C0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55D38021-5261-1F65-574F-7A837365FC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11" name="圖片 10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C6CA65D0-FE8F-B092-E653-B2775A9E5AA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52579" y="993063"/>
            <a:ext cx="11146301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●課程名稱：一、車輛系營建機械常見危害與安全管理實務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二、車輛系營建機械之安全防護技術研討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●主題內容：車輛系營建機械設備危害預防及安全防護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●目的：推廣車輛系營建機械安全防護技術，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預防因設備操作不當或防護措施不足導致之職業災害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●對象：事業單位管理人員、維護保養人員、現場作業人員等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171696"/>
            <a:ext cx="12192000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年機械設備之安全防護技術研討活動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新北職訓中心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/>
        </p:nvGraphicFramePr>
        <p:xfrm>
          <a:off x="504925" y="3913199"/>
          <a:ext cx="11146301" cy="1363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67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9252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96529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01911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85969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b="1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b="1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b="1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b="1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b="1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1473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7/8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09:00-14:00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一般安全衛生教育訓練</a:t>
                      </a:r>
                      <a:r>
                        <a:rPr lang="en-US" altLang="zh-TW" sz="24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 (4</a:t>
                      </a:r>
                      <a:r>
                        <a:rPr lang="zh-TW" altLang="en-US" sz="24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小時</a:t>
                      </a:r>
                      <a:r>
                        <a:rPr lang="en-US" altLang="zh-TW" sz="24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400" b="1" i="0" kern="1200" baseline="0" dirty="0">
                        <a:solidFill>
                          <a:srgbClr val="0000CC"/>
                        </a:solidFill>
                        <a:effectLst/>
                        <a:latin typeface="Trebuchet MS" panose="020B0603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https://reurl.cc/M35QQp</a:t>
                      </a:r>
                      <a:endParaRPr lang="zh-TW" altLang="en-US" sz="12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5011563" y="5218065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5042790F-BB57-8C14-30C9-DED2BF7E3C2C}"/>
              </a:ext>
            </a:extLst>
          </p:cNvPr>
          <p:cNvSpPr txBox="1">
            <a:spLocks/>
          </p:cNvSpPr>
          <p:nvPr/>
        </p:nvSpPr>
        <p:spPr>
          <a:xfrm>
            <a:off x="504925" y="5513449"/>
            <a:ext cx="1114630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上課地點：台北市文山區羅斯福路六段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     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(02)2970-2526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承辦人：邱小姐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betty2024@mail.isha.org.tw</a:t>
            </a:r>
          </a:p>
        </p:txBody>
      </p:sp>
      <p:pic>
        <p:nvPicPr>
          <p:cNvPr id="23" name="圖形 22" descr="有圖釘的地圖 以實心填滿">
            <a:extLst>
              <a:ext uri="{FF2B5EF4-FFF2-40B4-BE49-F238E27FC236}">
                <a16:creationId xmlns:a16="http://schemas.microsoft.com/office/drawing/2014/main" id="{7A7D177A-2AA8-C84C-8C2D-DBBE9D3431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7042" y="5559013"/>
            <a:ext cx="360000" cy="360000"/>
          </a:xfrm>
          <a:prstGeom prst="rect">
            <a:avLst/>
          </a:prstGeom>
        </p:spPr>
      </p:pic>
      <p:pic>
        <p:nvPicPr>
          <p:cNvPr id="24" name="圖形 23" descr="電話 以實心填滿">
            <a:extLst>
              <a:ext uri="{FF2B5EF4-FFF2-40B4-BE49-F238E27FC236}">
                <a16:creationId xmlns:a16="http://schemas.microsoft.com/office/drawing/2014/main" id="{BD252E33-83F3-BAA4-3EBC-B719715130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21310" y="5584027"/>
            <a:ext cx="360000" cy="360000"/>
          </a:xfrm>
          <a:prstGeom prst="rect">
            <a:avLst/>
          </a:prstGeom>
        </p:spPr>
      </p:pic>
      <p:pic>
        <p:nvPicPr>
          <p:cNvPr id="25" name="圖形 24" descr="客服中心 以實心填滿">
            <a:extLst>
              <a:ext uri="{FF2B5EF4-FFF2-40B4-BE49-F238E27FC236}">
                <a16:creationId xmlns:a16="http://schemas.microsoft.com/office/drawing/2014/main" id="{2181FDA1-4300-0048-E4D1-916A4BA0F9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7042" y="5931899"/>
            <a:ext cx="360000" cy="360000"/>
          </a:xfrm>
          <a:prstGeom prst="rect">
            <a:avLst/>
          </a:prstGeom>
        </p:spPr>
      </p:pic>
      <p:pic>
        <p:nvPicPr>
          <p:cNvPr id="26" name="圖形 25" descr="信箱 以實心填滿">
            <a:extLst>
              <a:ext uri="{FF2B5EF4-FFF2-40B4-BE49-F238E27FC236}">
                <a16:creationId xmlns:a16="http://schemas.microsoft.com/office/drawing/2014/main" id="{D8B730E0-36EC-9F0A-980C-8AE96ED49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21310" y="5943552"/>
            <a:ext cx="360000" cy="360000"/>
          </a:xfrm>
          <a:prstGeom prst="rect">
            <a:avLst/>
          </a:prstGeom>
        </p:spPr>
      </p:pic>
      <p:sp>
        <p:nvSpPr>
          <p:cNvPr id="12" name="爆炸: 八角 11">
            <a:extLst>
              <a:ext uri="{FF2B5EF4-FFF2-40B4-BE49-F238E27FC236}">
                <a16:creationId xmlns:a16="http://schemas.microsoft.com/office/drawing/2014/main" id="{E3BBF9DF-35D5-7FFA-95BD-39F888DEF0FA}"/>
              </a:ext>
            </a:extLst>
          </p:cNvPr>
          <p:cNvSpPr/>
          <p:nvPr/>
        </p:nvSpPr>
        <p:spPr>
          <a:xfrm rot="153549">
            <a:off x="8338564" y="48566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免費課程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E9865303-A50A-C484-5019-845A3DAD4656}"/>
              </a:ext>
            </a:extLst>
          </p:cNvPr>
          <p:cNvSpPr txBox="1">
            <a:spLocks/>
          </p:cNvSpPr>
          <p:nvPr/>
        </p:nvSpPr>
        <p:spPr>
          <a:xfrm>
            <a:off x="8776480" y="1403613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8" name="圖片 17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BBE4649E-9E4B-02D1-6506-987C368F6B5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19" name="圖片 18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9A3FCE3F-8D1C-D368-040A-9B3B24B8593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  <p:pic>
        <p:nvPicPr>
          <p:cNvPr id="6" name="圖片 5" descr="一張含有 樣式, 正方形, 像素, 填字遊戲 的圖片&#10;&#10;AI 產生的內容可能不正確。">
            <a:extLst>
              <a:ext uri="{FF2B5EF4-FFF2-40B4-BE49-F238E27FC236}">
                <a16:creationId xmlns:a16="http://schemas.microsoft.com/office/drawing/2014/main" id="{D3D68F80-7B90-DA99-A887-91412024785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60" y="4436716"/>
            <a:ext cx="860208" cy="86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36090" y="975385"/>
            <a:ext cx="11179279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●課程名稱：一、車輛系營建機械常見危害與安全管理實務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二、車輛系營建機械之安全防護技術研討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●主題內容：車輛系營建機械設備危害預防及安全防護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●目的：推廣車輛系營建機械安全防護技術，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預防因設備操作不當或防護措施不足導致之職業災害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●對象：事業單位管理人員、維護保養人員、現場作業人員等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14834" y="200875"/>
            <a:ext cx="12162332" cy="7440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年機械設備之安全防護技術研討活動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台南職訓中心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成功教室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)-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/>
        </p:nvGraphicFramePr>
        <p:xfrm>
          <a:off x="500801" y="3879003"/>
          <a:ext cx="11179279" cy="145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734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27638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418736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61009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22775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0877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8/29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i="0" kern="1200" dirty="0">
                          <a:solidFill>
                            <a:srgbClr val="0000CC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起重機操作人員暨吊掛作業人員安全衛生</a:t>
                      </a:r>
                      <a:endParaRPr lang="en-US" altLang="zh-TW" sz="2000" b="1" i="0" kern="1200" dirty="0">
                        <a:solidFill>
                          <a:srgbClr val="0000CC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https://reurl.cc/nmXVYe</a:t>
                      </a:r>
                      <a:endParaRPr lang="zh-TW" altLang="en-US" sz="1500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5022453" y="5237815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副標題 2">
            <a:extLst>
              <a:ext uri="{FF2B5EF4-FFF2-40B4-BE49-F238E27FC236}">
                <a16:creationId xmlns:a16="http://schemas.microsoft.com/office/drawing/2014/main" id="{E16F5240-730A-E134-1FBC-A226337A0075}"/>
              </a:ext>
            </a:extLst>
          </p:cNvPr>
          <p:cNvSpPr txBox="1">
            <a:spLocks/>
          </p:cNvSpPr>
          <p:nvPr/>
        </p:nvSpPr>
        <p:spPr>
          <a:xfrm>
            <a:off x="500800" y="5513449"/>
            <a:ext cx="11179279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上課地點：台南市中西區成功路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457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(06)2263010#42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承辦人：趙小姐      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 chao31@mail.isha.org.tw</a:t>
            </a:r>
          </a:p>
        </p:txBody>
      </p:sp>
      <p:pic>
        <p:nvPicPr>
          <p:cNvPr id="28" name="圖形 27" descr="有圖釘的地圖 以實心填滿">
            <a:extLst>
              <a:ext uri="{FF2B5EF4-FFF2-40B4-BE49-F238E27FC236}">
                <a16:creationId xmlns:a16="http://schemas.microsoft.com/office/drawing/2014/main" id="{B124F165-5CB3-6C8F-3D9D-2D97DE9BA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5867" y="5584027"/>
            <a:ext cx="360000" cy="360000"/>
          </a:xfrm>
          <a:prstGeom prst="rect">
            <a:avLst/>
          </a:prstGeom>
        </p:spPr>
      </p:pic>
      <p:pic>
        <p:nvPicPr>
          <p:cNvPr id="29" name="圖形 28" descr="電話 以實心填滿">
            <a:extLst>
              <a:ext uri="{FF2B5EF4-FFF2-40B4-BE49-F238E27FC236}">
                <a16:creationId xmlns:a16="http://schemas.microsoft.com/office/drawing/2014/main" id="{5CF9F865-582A-2C9F-EE5B-F536066296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01812" y="5584027"/>
            <a:ext cx="360000" cy="360000"/>
          </a:xfrm>
          <a:prstGeom prst="rect">
            <a:avLst/>
          </a:prstGeom>
        </p:spPr>
      </p:pic>
      <p:pic>
        <p:nvPicPr>
          <p:cNvPr id="32" name="圖形 31" descr="客服中心 以實心填滿">
            <a:extLst>
              <a:ext uri="{FF2B5EF4-FFF2-40B4-BE49-F238E27FC236}">
                <a16:creationId xmlns:a16="http://schemas.microsoft.com/office/drawing/2014/main" id="{8E25331C-1408-060B-58ED-57E82AD118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5867" y="5956913"/>
            <a:ext cx="360000" cy="360000"/>
          </a:xfrm>
          <a:prstGeom prst="rect">
            <a:avLst/>
          </a:prstGeom>
        </p:spPr>
      </p:pic>
      <p:pic>
        <p:nvPicPr>
          <p:cNvPr id="33" name="圖形 32" descr="信箱 以實心填滿">
            <a:extLst>
              <a:ext uri="{FF2B5EF4-FFF2-40B4-BE49-F238E27FC236}">
                <a16:creationId xmlns:a16="http://schemas.microsoft.com/office/drawing/2014/main" id="{02AFEBB4-B141-56C2-DE2C-FE9936CAA6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01812" y="5943552"/>
            <a:ext cx="360000" cy="360000"/>
          </a:xfrm>
          <a:prstGeom prst="rect">
            <a:avLst/>
          </a:prstGeom>
        </p:spPr>
      </p:pic>
      <p:pic>
        <p:nvPicPr>
          <p:cNvPr id="34" name="圖片 33" descr="一張含有 樣式, 正方形, 像素, 填字遊戲 的圖片&#10;&#10;AI 產生的內容可能不正確。">
            <a:extLst>
              <a:ext uri="{FF2B5EF4-FFF2-40B4-BE49-F238E27FC236}">
                <a16:creationId xmlns:a16="http://schemas.microsoft.com/office/drawing/2014/main" id="{9132E377-9DC8-F604-D0F7-760B6FEBB8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29" y="4432815"/>
            <a:ext cx="934064" cy="934064"/>
          </a:xfrm>
          <a:prstGeom prst="rect">
            <a:avLst/>
          </a:prstGeom>
        </p:spPr>
      </p:pic>
      <p:sp>
        <p:nvSpPr>
          <p:cNvPr id="5" name="爆炸: 八角 4">
            <a:extLst>
              <a:ext uri="{FF2B5EF4-FFF2-40B4-BE49-F238E27FC236}">
                <a16:creationId xmlns:a16="http://schemas.microsoft.com/office/drawing/2014/main" id="{4E9CF156-8DAB-B847-393E-CB82DDCA9285}"/>
              </a:ext>
            </a:extLst>
          </p:cNvPr>
          <p:cNvSpPr/>
          <p:nvPr/>
        </p:nvSpPr>
        <p:spPr>
          <a:xfrm rot="153549">
            <a:off x="8836346" y="608402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免費課程</a:t>
            </a: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2CB432A9-4FA4-BFEB-0A5D-B094D30A625A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2" name="圖片 11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12D9D008-7486-0B5A-AB7C-D74B0A42C7A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13" name="圖片 1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4C39F413-83F9-6E6E-20C8-3FC8AEFE72C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1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21342" y="1021017"/>
            <a:ext cx="11208775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●課程名稱：一、車輛系營建機械常見危害與安全管理實務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二、車輛系營建機械之安全防護技術研討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●主題內容：車輛系營建機械設備危害預防及安全防護</a:t>
            </a:r>
            <a:endParaRPr kumimoji="0" lang="en-US" altLang="zh-TW" sz="2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●目的：推廣車輛系營建機械安全防護技術，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預防因設備操作不當或防護措施不足導致之職業災害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●對象：事業單位管理人員、維護保養人員、現場作業人員等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113923"/>
            <a:ext cx="12192000" cy="9179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年機械設備之安全防護技術研討活動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彰化職訓中心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/>
        </p:nvGraphicFramePr>
        <p:xfrm>
          <a:off x="491612" y="3881437"/>
          <a:ext cx="11208775" cy="1461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10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02658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1277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0913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960100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761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Trebuchet MS" panose="020B0603020202020204" pitchFamily="34" charset="0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Trebuchet MS" panose="020B0603020202020204" pitchFamily="34" charset="0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Trebuchet MS" panose="020B0603020202020204" pitchFamily="34" charset="0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Trebuchet MS" panose="020B0603020202020204" pitchFamily="34" charset="0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Trebuchet MS" panose="020B0603020202020204" pitchFamily="34" charset="0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Trebuchet MS" panose="020B0603020202020204" pitchFamily="34" charset="0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Trebuchet MS" panose="020B0603020202020204" pitchFamily="34" charset="0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Trebuchet MS" panose="020B0603020202020204" pitchFamily="34" charset="0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Trebuchet MS" panose="020B0603020202020204" pitchFamily="34" charset="0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8562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9/16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營造業職業安全衛生業務主管在職教育訓練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kern="1200" dirty="0">
                        <a:solidFill>
                          <a:srgbClr val="0000CC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DE21C236-8C5E-FA3B-16A3-7CBF6441D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28707" y="4677135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5004691" y="524813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390ACC55-6E66-5E28-34E3-D45A87ECBF94}"/>
              </a:ext>
            </a:extLst>
          </p:cNvPr>
          <p:cNvSpPr txBox="1">
            <a:spLocks/>
          </p:cNvSpPr>
          <p:nvPr/>
        </p:nvSpPr>
        <p:spPr>
          <a:xfrm>
            <a:off x="491612" y="5513449"/>
            <a:ext cx="11208775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上課地點：彰化市中華西路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371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　         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(04) 7632257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承辦人：蔡先生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7632257@mail.isha.org.tw</a:t>
            </a:r>
          </a:p>
        </p:txBody>
      </p:sp>
      <p:pic>
        <p:nvPicPr>
          <p:cNvPr id="22" name="圖形 21" descr="有圖釘的地圖 以實心填滿">
            <a:extLst>
              <a:ext uri="{FF2B5EF4-FFF2-40B4-BE49-F238E27FC236}">
                <a16:creationId xmlns:a16="http://schemas.microsoft.com/office/drawing/2014/main" id="{2777E146-4776-CFC3-933B-7ADD3337EB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5867" y="5570666"/>
            <a:ext cx="360000" cy="360000"/>
          </a:xfrm>
          <a:prstGeom prst="rect">
            <a:avLst/>
          </a:prstGeom>
        </p:spPr>
      </p:pic>
      <p:pic>
        <p:nvPicPr>
          <p:cNvPr id="23" name="圖形 22" descr="電話 以實心填滿">
            <a:extLst>
              <a:ext uri="{FF2B5EF4-FFF2-40B4-BE49-F238E27FC236}">
                <a16:creationId xmlns:a16="http://schemas.microsoft.com/office/drawing/2014/main" id="{D24286FE-C6FD-0268-F782-BFFE86CE6C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24" name="圖形 23" descr="客服中心 以實心填滿">
            <a:extLst>
              <a:ext uri="{FF2B5EF4-FFF2-40B4-BE49-F238E27FC236}">
                <a16:creationId xmlns:a16="http://schemas.microsoft.com/office/drawing/2014/main" id="{4A65AB65-2590-625C-C947-3C66F71DDA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5867" y="5943552"/>
            <a:ext cx="360000" cy="360000"/>
          </a:xfrm>
          <a:prstGeom prst="rect">
            <a:avLst/>
          </a:prstGeom>
        </p:spPr>
      </p:pic>
      <p:pic>
        <p:nvPicPr>
          <p:cNvPr id="25" name="圖形 24" descr="信箱 以實心填滿">
            <a:extLst>
              <a:ext uri="{FF2B5EF4-FFF2-40B4-BE49-F238E27FC236}">
                <a16:creationId xmlns:a16="http://schemas.microsoft.com/office/drawing/2014/main" id="{87A6CA41-62A4-1F00-980C-F31EB8F860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sp>
        <p:nvSpPr>
          <p:cNvPr id="6" name="爆炸: 八角 5">
            <a:extLst>
              <a:ext uri="{FF2B5EF4-FFF2-40B4-BE49-F238E27FC236}">
                <a16:creationId xmlns:a16="http://schemas.microsoft.com/office/drawing/2014/main" id="{218BC250-FF52-5530-C58D-F04A7A2B0621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免費課程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DC598095-1CDA-5BCE-2C51-8C9C77AAB14C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8" name="圖片 17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E69E5D92-2C0F-3E31-F688-A1350FB2BA2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19" name="圖片 18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B9822F5D-3A4B-0590-5BA3-D7334512C20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  <p:pic>
        <p:nvPicPr>
          <p:cNvPr id="4" name="圖片 3" descr="一張含有 樣式, 文字, 圖形, 針線 的圖片&#10;&#10;AI 產生的內容可能不正確。">
            <a:extLst>
              <a:ext uri="{FF2B5EF4-FFF2-40B4-BE49-F238E27FC236}">
                <a16:creationId xmlns:a16="http://schemas.microsoft.com/office/drawing/2014/main" id="{850E2576-9A14-9098-DBDB-82E92C3AD4C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78439" y="4449255"/>
            <a:ext cx="860208" cy="86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11718-8030-CB8B-A4AF-B4AB45F23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35143F55-9C49-BC55-E3EB-70215F554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02EBABE0-9E9A-6FBB-7327-AE0A6005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649289B6-F6D9-0029-536A-9EDB722D40AB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77ADB21-CE3F-4433-7E53-98505FF6501A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9EF8A434-2F5A-BA56-8AB0-89670EC4BF60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C1BB21EB-E007-F8E0-9455-42217FB11FFC}"/>
              </a:ext>
            </a:extLst>
          </p:cNvPr>
          <p:cNvSpPr txBox="1">
            <a:spLocks/>
          </p:cNvSpPr>
          <p:nvPr/>
        </p:nvSpPr>
        <p:spPr>
          <a:xfrm>
            <a:off x="504925" y="963776"/>
            <a:ext cx="11179278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●課程名稱：一、車輛系營建機械常見危害與安全管理實務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二、車輛系營建機械之安全防護技術研討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●主題內容：車輛系營建機械設備危害預防及安全防護</a:t>
            </a:r>
            <a:endParaRPr kumimoji="0" lang="en-US" altLang="zh-TW" sz="2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●目的：推廣車輛系營建機械安全防護技術，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預防因設備操作不當或防護措施不足導致之職業災害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●對象：事業單位管理人員、維護保養人員、現場作業人員等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6FE85574-E17D-95BE-B7D1-63E9A72E8753}"/>
              </a:ext>
            </a:extLst>
          </p:cNvPr>
          <p:cNvSpPr txBox="1">
            <a:spLocks/>
          </p:cNvSpPr>
          <p:nvPr/>
        </p:nvSpPr>
        <p:spPr>
          <a:xfrm>
            <a:off x="29668" y="171696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年機械設備之安全防護技術研討活動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高雄職訓中心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E02321B-FC59-6961-C103-452C6633B194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9B8D4C84-46F3-8905-9D2C-095553848B2F}"/>
              </a:ext>
            </a:extLst>
          </p:cNvPr>
          <p:cNvGraphicFramePr>
            <a:graphicFrameLocks noGrp="1"/>
          </p:cNvGraphicFramePr>
          <p:nvPr/>
        </p:nvGraphicFramePr>
        <p:xfrm>
          <a:off x="504925" y="3838038"/>
          <a:ext cx="11179278" cy="1516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87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11710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17806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222090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84797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6808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9/18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四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堆高機在職教育訓練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https://isha.org.tw/aBTv2P</a:t>
                      </a:r>
                      <a:endParaRPr lang="zh-TW" altLang="en-US" sz="1200" b="1" kern="120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CB31F567-37E8-4C09-A3EA-B9CDD7E590AB}"/>
              </a:ext>
            </a:extLst>
          </p:cNvPr>
          <p:cNvSpPr txBox="1">
            <a:spLocks/>
          </p:cNvSpPr>
          <p:nvPr/>
        </p:nvSpPr>
        <p:spPr>
          <a:xfrm>
            <a:off x="4994789" y="524638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副標題 2">
            <a:extLst>
              <a:ext uri="{FF2B5EF4-FFF2-40B4-BE49-F238E27FC236}">
                <a16:creationId xmlns:a16="http://schemas.microsoft.com/office/drawing/2014/main" id="{2DB459B6-35D0-DC96-85E9-5F0DDF0FD7B6}"/>
              </a:ext>
            </a:extLst>
          </p:cNvPr>
          <p:cNvSpPr txBox="1">
            <a:spLocks/>
          </p:cNvSpPr>
          <p:nvPr/>
        </p:nvSpPr>
        <p:spPr>
          <a:xfrm>
            <a:off x="504925" y="5513449"/>
            <a:ext cx="11179278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上課地點：高雄市新興區中正三路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(07)311-7311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承辦人：徐小姐、黃先生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mary@mail.isha.org.tw</a:t>
            </a:r>
          </a:p>
        </p:txBody>
      </p:sp>
      <p:pic>
        <p:nvPicPr>
          <p:cNvPr id="19" name="圖形 18" descr="有圖釘的地圖 以實心填滿">
            <a:extLst>
              <a:ext uri="{FF2B5EF4-FFF2-40B4-BE49-F238E27FC236}">
                <a16:creationId xmlns:a16="http://schemas.microsoft.com/office/drawing/2014/main" id="{AC278039-0BCB-3AF6-207B-6BB5C51706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6205" y="5553072"/>
            <a:ext cx="360000" cy="360000"/>
          </a:xfrm>
          <a:prstGeom prst="rect">
            <a:avLst/>
          </a:prstGeom>
        </p:spPr>
      </p:pic>
      <p:pic>
        <p:nvPicPr>
          <p:cNvPr id="21" name="圖形 20" descr="電話 以實心填滿">
            <a:extLst>
              <a:ext uri="{FF2B5EF4-FFF2-40B4-BE49-F238E27FC236}">
                <a16:creationId xmlns:a16="http://schemas.microsoft.com/office/drawing/2014/main" id="{2A92BCDE-2001-C919-B34B-AEC8FF1072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00134" y="5584027"/>
            <a:ext cx="360000" cy="360000"/>
          </a:xfrm>
          <a:prstGeom prst="rect">
            <a:avLst/>
          </a:prstGeom>
        </p:spPr>
      </p:pic>
      <p:pic>
        <p:nvPicPr>
          <p:cNvPr id="23" name="圖形 22" descr="客服中心 以實心填滿">
            <a:extLst>
              <a:ext uri="{FF2B5EF4-FFF2-40B4-BE49-F238E27FC236}">
                <a16:creationId xmlns:a16="http://schemas.microsoft.com/office/drawing/2014/main" id="{1D3777DE-9CA9-8EC3-D53B-051A2E4504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6205" y="5925958"/>
            <a:ext cx="360000" cy="360000"/>
          </a:xfrm>
          <a:prstGeom prst="rect">
            <a:avLst/>
          </a:prstGeom>
        </p:spPr>
      </p:pic>
      <p:pic>
        <p:nvPicPr>
          <p:cNvPr id="25" name="圖形 24" descr="信箱 以實心填滿">
            <a:extLst>
              <a:ext uri="{FF2B5EF4-FFF2-40B4-BE49-F238E27FC236}">
                <a16:creationId xmlns:a16="http://schemas.microsoft.com/office/drawing/2014/main" id="{C26D0F3C-2F04-F24E-40F6-23833BCF8A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00134" y="5943552"/>
            <a:ext cx="360000" cy="360000"/>
          </a:xfrm>
          <a:prstGeom prst="rect">
            <a:avLst/>
          </a:prstGeom>
        </p:spPr>
      </p:pic>
      <p:sp>
        <p:nvSpPr>
          <p:cNvPr id="6" name="爆炸: 八角 5">
            <a:extLst>
              <a:ext uri="{FF2B5EF4-FFF2-40B4-BE49-F238E27FC236}">
                <a16:creationId xmlns:a16="http://schemas.microsoft.com/office/drawing/2014/main" id="{BF6BB2E9-06A1-7B0C-F27F-586AC7C093A5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E7881CF3-D22E-FD9C-5BFE-5F4C783CBBCD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3" name="圖片 12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731EDF9-CE7F-0C1C-16F3-918C0B3FC16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20" name="圖片 19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4365858-C0EE-F94A-8491-83B7ADE82EE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331752" y="4372956"/>
            <a:ext cx="963870" cy="9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552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46E25-855F-400D-8805-7963B0C97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86E440E7-6AA5-D623-639F-99FF9B460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220254-ADDA-0334-DBD4-6C40C830D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38DE4EFA-12EF-6B44-16F6-DE9EFC35923A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FD10FB6-41F6-B199-3B73-47AD734B84B5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4EDCD6DE-673D-7371-6976-FD9BACCD73BA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EBBBC831-F9D5-D970-C0ED-D2DDEEFD50B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AE013E60-2517-9862-DF97-8AB308036455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0FFED8B0-9FF3-0DA7-7220-089F773A84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58" y="1864234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6B35E78C-B877-20E1-80F4-ABCB43D835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82298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04BE4118-E36F-022C-5A94-C4DEDF882CB2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A75D181E-983D-AD17-0AD9-5A6B6B33E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22327"/>
              </p:ext>
            </p:extLst>
          </p:nvPr>
        </p:nvGraphicFramePr>
        <p:xfrm>
          <a:off x="274614" y="3881121"/>
          <a:ext cx="11596753" cy="140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50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91611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95438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23809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53160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8174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2217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6/16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13:00-17:00</a:t>
                      </a:r>
                      <a:b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(4</a:t>
                      </a:r>
                      <a:r>
                        <a:rPr lang="zh-TW" altLang="en-US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小時</a:t>
                      </a:r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荷重在一公噸以上之堆高機操作人員安全衛生在職教育訓練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9B2AEE21-6175-7AE7-ACE4-01EC6788098C}"/>
              </a:ext>
            </a:extLst>
          </p:cNvPr>
          <p:cNvSpPr/>
          <p:nvPr/>
        </p:nvSpPr>
        <p:spPr>
          <a:xfrm rot="322965">
            <a:off x="9560245" y="675568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6B8F0FEF-51A3-7038-C1AA-281A1D76B883}"/>
              </a:ext>
            </a:extLst>
          </p:cNvPr>
          <p:cNvSpPr txBox="1">
            <a:spLocks/>
          </p:cNvSpPr>
          <p:nvPr/>
        </p:nvSpPr>
        <p:spPr>
          <a:xfrm>
            <a:off x="9590158" y="170148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FE1857EA-2AD8-EFBE-2E50-BA00C110C6E4}"/>
              </a:ext>
            </a:extLst>
          </p:cNvPr>
          <p:cNvSpPr txBox="1">
            <a:spLocks/>
          </p:cNvSpPr>
          <p:nvPr/>
        </p:nvSpPr>
        <p:spPr>
          <a:xfrm>
            <a:off x="5278365" y="5240339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976E39B1-EDD7-CCC0-BCC2-3A3163206719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上課地點：桃園市桃園區中正路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(03)356-1390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承辦人：廖小姐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rocr88@mail.isha.org.tw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336A2EB6-A0FB-E936-7768-71499BD76D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B57423C-67DB-D5D5-185A-D2727EFA9E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034AEA06-62A2-4BFB-E1C1-CDAB670C48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20" name="圖形 19" descr="信箱 以實心填滿">
            <a:extLst>
              <a:ext uri="{FF2B5EF4-FFF2-40B4-BE49-F238E27FC236}">
                <a16:creationId xmlns:a16="http://schemas.microsoft.com/office/drawing/2014/main" id="{43B678D1-6001-C0E2-5E61-B10457D899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5" name="圖片 4" descr="一張含有 樣式, 像素 的圖片&#10;&#10;AI 產生的內容可能不正確。">
            <a:extLst>
              <a:ext uri="{FF2B5EF4-FFF2-40B4-BE49-F238E27FC236}">
                <a16:creationId xmlns:a16="http://schemas.microsoft.com/office/drawing/2014/main" id="{913CB182-AB9F-2F42-E8D9-D7F595F8754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939" y="4462593"/>
            <a:ext cx="830713" cy="830713"/>
          </a:xfrm>
          <a:prstGeom prst="rect">
            <a:avLst/>
          </a:prstGeom>
        </p:spPr>
      </p:pic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4F070AF1-EBDA-0F5E-3169-8E815A7DF9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324076" y="4751773"/>
            <a:ext cx="376269" cy="3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5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62116" y="972506"/>
            <a:ext cx="11266841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●課程名稱：一、車輛系營建機械常見危害與安全管理實務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二、車輛系營建機械之安全防護技術研討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●主題內容：車輛系營建機械設備危害預防及安全防護</a:t>
            </a:r>
            <a:endParaRPr kumimoji="0" lang="en-US" altLang="zh-TW" sz="2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●目的：推廣車輛系營建機械安全防護技術，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預防因設備操作不當或防護措施不足導致之職業災害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●對象：事業單位管理人員、維護保養人員、現場作業人員等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171696"/>
            <a:ext cx="12192000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年機械設備之安全防護技術研討活動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台南職訓中心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樹谷教室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)-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483038"/>
              </p:ext>
            </p:extLst>
          </p:nvPr>
        </p:nvGraphicFramePr>
        <p:xfrm>
          <a:off x="485260" y="3840572"/>
          <a:ext cx="11224959" cy="1487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66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5362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1820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497600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60862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21612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b="1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b="1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b="1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b="1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b="1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3874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10/8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</a:t>
                      </a:r>
                      <a:r>
                        <a:rPr lang="zh-TW" altLang="en-US" b="1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四</a:t>
                      </a:r>
                      <a:r>
                        <a:rPr lang="en-US" altLang="zh-TW" b="1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13:30-17:30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起重機操作人員暨吊掛作業人員在職教育訓練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i="0" u="none" kern="120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https://reurl.cc/AMD2m8</a:t>
                      </a:r>
                      <a:r>
                        <a:rPr lang="zh-TW" altLang="en-US" sz="1500" b="1" i="0" u="none" kern="120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+mj-ea"/>
                          <a:cs typeface="+mn-cs"/>
                        </a:rPr>
                        <a:t> </a:t>
                      </a:r>
                      <a:endParaRPr lang="zh-TW" altLang="en-US" sz="1500" b="1" u="none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5005800" y="5255645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74791EBF-CCAC-FF6A-72D8-7EA5C4CEA1F5}"/>
              </a:ext>
            </a:extLst>
          </p:cNvPr>
          <p:cNvSpPr txBox="1">
            <a:spLocks/>
          </p:cNvSpPr>
          <p:nvPr/>
        </p:nvSpPr>
        <p:spPr>
          <a:xfrm>
            <a:off x="504925" y="5572441"/>
            <a:ext cx="112240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上課地點：臺南市新市區中心路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        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(06)5890766#16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  辦  人：庹小姐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tuo@mail.isha.org.tw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DCC133E9-9A85-0DC9-9BA5-23D9BB8896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5867" y="5639387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3132F5D6-5DA3-1277-6366-95F5AD378B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43019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633DCDBC-1BF9-AC62-9013-A27C58FCF5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5867" y="5933616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B4B69C4E-9EA4-5CB1-F45A-3CBF7456D1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973049"/>
            <a:ext cx="360000" cy="360000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F20B0604-E81F-B0E8-63AD-A51749467A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51400" y="4387877"/>
            <a:ext cx="963852" cy="963852"/>
          </a:xfrm>
          <a:prstGeom prst="rect">
            <a:avLst/>
          </a:prstGeom>
        </p:spPr>
      </p:pic>
      <p:sp>
        <p:nvSpPr>
          <p:cNvPr id="5" name="爆炸: 八角 4">
            <a:extLst>
              <a:ext uri="{FF2B5EF4-FFF2-40B4-BE49-F238E27FC236}">
                <a16:creationId xmlns:a16="http://schemas.microsoft.com/office/drawing/2014/main" id="{325B2EFC-0825-4982-BCE8-D4D7B2723A96}"/>
              </a:ext>
            </a:extLst>
          </p:cNvPr>
          <p:cNvSpPr/>
          <p:nvPr/>
        </p:nvSpPr>
        <p:spPr>
          <a:xfrm rot="153549">
            <a:off x="8836346" y="608402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免費課程</a:t>
            </a: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8E034BD5-0A6D-B9FD-3EF0-BC902465AE85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4A2037CB-D1B1-F595-2F2C-4A2E3477DD6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22" name="圖片 21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1EBAC3B6-EB6C-9DCC-B5EF-4B952F6E1B8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91612" y="971252"/>
            <a:ext cx="11228439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●課程名稱：一、車輛系營建機械常見危害與安全管理實務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二、車輛系營建機械之安全防護技術研討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●主題內容：車輛系營建機械設備危害預防及安全防護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●目的：推廣車輛系營建機械安全防護技術，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預防因設備操作不當或防護措施不足導致之職業災害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●對象：事業單位管理人員、維護保養人員、現場作業人員等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127820"/>
            <a:ext cx="12192000" cy="913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年機械設備之安全防護技術研討活動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新竹職訓中心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/>
        </p:nvGraphicFramePr>
        <p:xfrm>
          <a:off x="504925" y="3852301"/>
          <a:ext cx="1117580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598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20594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33042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342997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66569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12384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10/01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三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堆高機操作人員安全衛生在職教育訓練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https://reurl.cc/eMAWKR</a:t>
                      </a:r>
                      <a:endParaRPr lang="zh-TW" altLang="en-US" sz="1400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4954085" y="5216406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390ACC55-6E66-5E28-34E3-D45A87ECBF94}"/>
              </a:ext>
            </a:extLst>
          </p:cNvPr>
          <p:cNvSpPr txBox="1">
            <a:spLocks/>
          </p:cNvSpPr>
          <p:nvPr/>
        </p:nvSpPr>
        <p:spPr>
          <a:xfrm>
            <a:off x="504924" y="5513449"/>
            <a:ext cx="11215127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上課地點：新竹市東區中央路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241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(03)5359119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承辦人：王小姐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tianxi868@mail.isha.org.tw</a:t>
            </a:r>
          </a:p>
        </p:txBody>
      </p:sp>
      <p:pic>
        <p:nvPicPr>
          <p:cNvPr id="22" name="圖形 21" descr="有圖釘的地圖 以實心填滿">
            <a:extLst>
              <a:ext uri="{FF2B5EF4-FFF2-40B4-BE49-F238E27FC236}">
                <a16:creationId xmlns:a16="http://schemas.microsoft.com/office/drawing/2014/main" id="{2777E146-4776-CFC3-933B-7ADD3337EB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374" y="5553072"/>
            <a:ext cx="360000" cy="360000"/>
          </a:xfrm>
          <a:prstGeom prst="rect">
            <a:avLst/>
          </a:prstGeom>
        </p:spPr>
      </p:pic>
      <p:pic>
        <p:nvPicPr>
          <p:cNvPr id="23" name="圖形 22" descr="電話 以實心填滿">
            <a:extLst>
              <a:ext uri="{FF2B5EF4-FFF2-40B4-BE49-F238E27FC236}">
                <a16:creationId xmlns:a16="http://schemas.microsoft.com/office/drawing/2014/main" id="{D24286FE-C6FD-0268-F782-BFFE86CE6C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24" name="圖形 23" descr="客服中心 以實心填滿">
            <a:extLst>
              <a:ext uri="{FF2B5EF4-FFF2-40B4-BE49-F238E27FC236}">
                <a16:creationId xmlns:a16="http://schemas.microsoft.com/office/drawing/2014/main" id="{4A65AB65-2590-625C-C947-3C66F71DDA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6374" y="5925958"/>
            <a:ext cx="360000" cy="360000"/>
          </a:xfrm>
          <a:prstGeom prst="rect">
            <a:avLst/>
          </a:prstGeom>
        </p:spPr>
      </p:pic>
      <p:pic>
        <p:nvPicPr>
          <p:cNvPr id="25" name="圖形 24" descr="信箱 以實心填滿">
            <a:extLst>
              <a:ext uri="{FF2B5EF4-FFF2-40B4-BE49-F238E27FC236}">
                <a16:creationId xmlns:a16="http://schemas.microsoft.com/office/drawing/2014/main" id="{87A6CA41-62A4-1F00-980C-F31EB8F860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C1E7045-69BB-A5E5-971F-8341ADB0E1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09887" y="4408631"/>
            <a:ext cx="874426" cy="860207"/>
          </a:xfrm>
          <a:prstGeom prst="rect">
            <a:avLst/>
          </a:prstGeom>
        </p:spPr>
      </p:pic>
      <p:sp>
        <p:nvSpPr>
          <p:cNvPr id="21" name="爆炸: 八角 20">
            <a:extLst>
              <a:ext uri="{FF2B5EF4-FFF2-40B4-BE49-F238E27FC236}">
                <a16:creationId xmlns:a16="http://schemas.microsoft.com/office/drawing/2014/main" id="{BCE55FBF-425C-0456-4EA5-D4C23B12B1D2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免費課程</a:t>
            </a:r>
          </a:p>
        </p:txBody>
      </p:sp>
      <p:sp>
        <p:nvSpPr>
          <p:cNvPr id="26" name="副標題 2">
            <a:extLst>
              <a:ext uri="{FF2B5EF4-FFF2-40B4-BE49-F238E27FC236}">
                <a16:creationId xmlns:a16="http://schemas.microsoft.com/office/drawing/2014/main" id="{CA4965BC-4651-7B1F-C618-C44B4B7E3C67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8" name="圖片 27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581F5045-6E55-A191-F883-C7D47CF58A3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29" name="圖片 28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D6E3E5EB-0007-8B19-0368-EC64CAAD1B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504924" y="923091"/>
            <a:ext cx="11149773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●課程名稱：一、車輛系營建機械常見危害與安全管理實務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二、車輛系營建機械之安全防護技術研討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●主題內容：車輛系營建機械設備危害預防及安全防護</a:t>
            </a:r>
            <a:endParaRPr kumimoji="0" lang="en-US" altLang="zh-TW" sz="2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●目的：推廣安全防護技術以提升車輛自動檢查能力、技能技術之研討，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降低職業災害之發生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●對象：事業單位管理人員、維護保養人員、現場作業人員等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171696"/>
            <a:ext cx="12192000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機械設備之安全防護技術研討活動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桃園職訓中心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01D2B6D9-589C-A0F4-1613-3F3C5CCD9ADF}"/>
              </a:ext>
            </a:extLst>
          </p:cNvPr>
          <p:cNvGrpSpPr/>
          <p:nvPr/>
        </p:nvGrpSpPr>
        <p:grpSpPr>
          <a:xfrm>
            <a:off x="593547" y="5581811"/>
            <a:ext cx="11087177" cy="860207"/>
            <a:chOff x="504925" y="4911652"/>
            <a:chExt cx="11687076" cy="860207"/>
          </a:xfrm>
        </p:grpSpPr>
        <p:sp>
          <p:nvSpPr>
            <p:cNvPr id="20" name="副標題 2">
              <a:extLst>
                <a:ext uri="{FF2B5EF4-FFF2-40B4-BE49-F238E27FC236}">
                  <a16:creationId xmlns:a16="http://schemas.microsoft.com/office/drawing/2014/main" id="{8C658E56-C013-2091-2067-CB5E418A4DEA}"/>
                </a:ext>
              </a:extLst>
            </p:cNvPr>
            <p:cNvSpPr txBox="1">
              <a:spLocks/>
            </p:cNvSpPr>
            <p:nvPr/>
          </p:nvSpPr>
          <p:spPr>
            <a:xfrm>
              <a:off x="504925" y="4911652"/>
              <a:ext cx="11687076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上課地點：桃園市桃園區中正路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1071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號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10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樓之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6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聯絡電話：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 (03)356-1390</a:t>
              </a:r>
            </a:p>
            <a:p>
              <a:pPr marL="0" marR="0" lvl="0" indent="0" algn="l" defTabSz="893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     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承辦人：廖小姐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                                              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聯絡信箱：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rocr88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</a:rPr>
                <a:t>@mail.isha.org.tw</a:t>
              </a:r>
            </a:p>
          </p:txBody>
        </p:sp>
        <p:pic>
          <p:nvPicPr>
            <p:cNvPr id="22" name="圖形 21" descr="有圖釘的地圖 以實心填滿">
              <a:extLst>
                <a:ext uri="{FF2B5EF4-FFF2-40B4-BE49-F238E27FC236}">
                  <a16:creationId xmlns:a16="http://schemas.microsoft.com/office/drawing/2014/main" id="{E3CE5155-257B-C2B5-CBC4-A33F6F417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1055" y="4991250"/>
              <a:ext cx="360000" cy="360000"/>
            </a:xfrm>
            <a:prstGeom prst="rect">
              <a:avLst/>
            </a:prstGeom>
          </p:spPr>
        </p:pic>
        <p:pic>
          <p:nvPicPr>
            <p:cNvPr id="24" name="圖形 23" descr="電話 以實心填滿">
              <a:extLst>
                <a:ext uri="{FF2B5EF4-FFF2-40B4-BE49-F238E27FC236}">
                  <a16:creationId xmlns:a16="http://schemas.microsoft.com/office/drawing/2014/main" id="{D8E83AB0-C613-9B4B-23AD-B101755A4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44919" y="5018375"/>
              <a:ext cx="360000" cy="360000"/>
            </a:xfrm>
            <a:prstGeom prst="rect">
              <a:avLst/>
            </a:prstGeom>
          </p:spPr>
        </p:pic>
        <p:pic>
          <p:nvPicPr>
            <p:cNvPr id="26" name="圖形 25" descr="客服中心 以實心填滿">
              <a:extLst>
                <a:ext uri="{FF2B5EF4-FFF2-40B4-BE49-F238E27FC236}">
                  <a16:creationId xmlns:a16="http://schemas.microsoft.com/office/drawing/2014/main" id="{68FD46F0-5BB1-99BD-4E8A-7D4364D74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1055" y="5275648"/>
              <a:ext cx="360000" cy="360000"/>
            </a:xfrm>
            <a:prstGeom prst="rect">
              <a:avLst/>
            </a:prstGeom>
          </p:spPr>
        </p:pic>
        <p:pic>
          <p:nvPicPr>
            <p:cNvPr id="30" name="圖形 29" descr="信箱 以實心填滿">
              <a:extLst>
                <a:ext uri="{FF2B5EF4-FFF2-40B4-BE49-F238E27FC236}">
                  <a16:creationId xmlns:a16="http://schemas.microsoft.com/office/drawing/2014/main" id="{BF634A1B-CBCB-5854-BCB8-F416D88B3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44918" y="5305098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/>
        </p:nvGraphicFramePr>
        <p:xfrm>
          <a:off x="504925" y="3861235"/>
          <a:ext cx="11175799" cy="159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09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46843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30941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57649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203194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4824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10/3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荷重在一公噸以上之堆高機操作人員安全衛生在職教育訓練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DE21C236-8C5E-FA3B-16A3-7CBF6441D9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31208" y="4728491"/>
            <a:ext cx="376269" cy="376269"/>
          </a:xfrm>
          <a:prstGeom prst="rect">
            <a:avLst/>
          </a:prstGeom>
        </p:spPr>
      </p:pic>
      <p:pic>
        <p:nvPicPr>
          <p:cNvPr id="12" name="圖片 11" descr="一張含有 樣式, 像素 的圖片&#10;&#10;AI 產生的內容可能不正確。">
            <a:extLst>
              <a:ext uri="{FF2B5EF4-FFF2-40B4-BE49-F238E27FC236}">
                <a16:creationId xmlns:a16="http://schemas.microsoft.com/office/drawing/2014/main" id="{45007489-0F4A-C5D3-06FE-68D1364463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671" y="4408372"/>
            <a:ext cx="1120030" cy="1120030"/>
          </a:xfrm>
          <a:prstGeom prst="rect">
            <a:avLst/>
          </a:prstGeom>
        </p:spPr>
      </p:pic>
      <p:sp>
        <p:nvSpPr>
          <p:cNvPr id="6" name="爆炸: 八角 5">
            <a:extLst>
              <a:ext uri="{FF2B5EF4-FFF2-40B4-BE49-F238E27FC236}">
                <a16:creationId xmlns:a16="http://schemas.microsoft.com/office/drawing/2014/main" id="{F10787EE-BACE-C24D-FC4D-84ACFF84E167}"/>
              </a:ext>
            </a:extLst>
          </p:cNvPr>
          <p:cNvSpPr/>
          <p:nvPr/>
        </p:nvSpPr>
        <p:spPr>
          <a:xfrm rot="153549">
            <a:off x="8338564" y="48566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免費課程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696B8D97-D193-BBFB-68B7-4318B6CE84B1}"/>
              </a:ext>
            </a:extLst>
          </p:cNvPr>
          <p:cNvSpPr txBox="1">
            <a:spLocks/>
          </p:cNvSpPr>
          <p:nvPr/>
        </p:nvSpPr>
        <p:spPr>
          <a:xfrm>
            <a:off x="8776480" y="1403613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3" name="圖片 12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C56207D7-F3E1-4E11-F66C-5804EF5DC0E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18" name="圖片 1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7F04342F-50C3-0D05-AE23-C89B9E5305B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  <p:sp>
        <p:nvSpPr>
          <p:cNvPr id="4" name="副標題 2">
            <a:extLst>
              <a:ext uri="{FF2B5EF4-FFF2-40B4-BE49-F238E27FC236}">
                <a16:creationId xmlns:a16="http://schemas.microsoft.com/office/drawing/2014/main" id="{E46B6046-4E65-ECE1-1CC5-C7B9261533A9}"/>
              </a:ext>
            </a:extLst>
          </p:cNvPr>
          <p:cNvSpPr txBox="1">
            <a:spLocks/>
          </p:cNvSpPr>
          <p:nvPr/>
        </p:nvSpPr>
        <p:spPr>
          <a:xfrm>
            <a:off x="4994789" y="5399132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3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9584A757-ABAC-7566-A9ED-3CA711E7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114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年產業用車輛機械自動檢查實務及技術研發教育訓練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BA70FC3-F66C-23C0-92FD-462EDB0C1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tx1"/>
                </a:solidFill>
              </a:rPr>
              <a:t>《</a:t>
            </a:r>
            <a:r>
              <a:rPr lang="zh-TW" altLang="en-US" b="1" dirty="0">
                <a:solidFill>
                  <a:schemeClr val="tx1"/>
                </a:solidFill>
              </a:rPr>
              <a:t>全台各職訓中心報名鏈接與</a:t>
            </a:r>
            <a:r>
              <a:rPr lang="en-US" altLang="zh-TW" b="1" dirty="0">
                <a:solidFill>
                  <a:schemeClr val="tx1"/>
                </a:solidFill>
              </a:rPr>
              <a:t>QR Code》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71B293D-F155-86DF-51F2-A1A758336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47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push dir="u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DDDA4A8-077E-1286-25A2-BBE14F0F0D36}"/>
              </a:ext>
            </a:extLst>
          </p:cNvPr>
          <p:cNvSpPr txBox="1">
            <a:spLocks/>
          </p:cNvSpPr>
          <p:nvPr/>
        </p:nvSpPr>
        <p:spPr>
          <a:xfrm>
            <a:off x="250364" y="1128217"/>
            <a:ext cx="11726716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197349"/>
            <a:ext cx="12192000" cy="81964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年產業用車輛機械自動檢查實務及技術研發教育訓練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新北職訓中心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/>
        </p:nvGraphicFramePr>
        <p:xfrm>
          <a:off x="214920" y="4076831"/>
          <a:ext cx="11791827" cy="1396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758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5219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109884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3401961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202700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26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30908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6/16</a:t>
                      </a:r>
                    </a:p>
                    <a:p>
                      <a:pPr algn="ctr"/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i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i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i="0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一般安全衛生教育訓練</a:t>
                      </a:r>
                      <a:r>
                        <a:rPr lang="en-US" altLang="zh-TW" sz="2000" b="1" i="0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(6</a:t>
                      </a:r>
                      <a:r>
                        <a:rPr lang="zh-TW" altLang="en-US" sz="2000" b="1" i="0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小時</a:t>
                      </a:r>
                      <a:r>
                        <a:rPr lang="en-US" altLang="zh-TW" sz="2000" b="1" i="0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000" b="1" i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https://reurl.cc/9DLmxO</a:t>
                      </a:r>
                      <a:endParaRPr lang="zh-TW" altLang="en-US" sz="2000" b="1" i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i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5" name="副標題 2">
            <a:extLst>
              <a:ext uri="{FF2B5EF4-FFF2-40B4-BE49-F238E27FC236}">
                <a16:creationId xmlns:a16="http://schemas.microsoft.com/office/drawing/2014/main" id="{1877B98B-A0D5-0544-9E79-22B20D13D09C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332038" y="5411756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0F64928B-2F9B-128B-A6E2-6E3EABA8A242}"/>
              </a:ext>
            </a:extLst>
          </p:cNvPr>
          <p:cNvSpPr txBox="1">
            <a:spLocks/>
          </p:cNvSpPr>
          <p:nvPr/>
        </p:nvSpPr>
        <p:spPr>
          <a:xfrm>
            <a:off x="14834" y="5601938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上課地點：新北市三重區重新路四段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87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                 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(02)2970-2526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承辦人：邱小姐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betty2024@mail.isha.org.tw</a:t>
            </a:r>
          </a:p>
        </p:txBody>
      </p:sp>
      <p:pic>
        <p:nvPicPr>
          <p:cNvPr id="23" name="圖形 22" descr="有圖釘的地圖 以實心填滿">
            <a:extLst>
              <a:ext uri="{FF2B5EF4-FFF2-40B4-BE49-F238E27FC236}">
                <a16:creationId xmlns:a16="http://schemas.microsoft.com/office/drawing/2014/main" id="{09E3E312-DF77-1FC7-FC3D-542FBE5838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4589" y="5661223"/>
            <a:ext cx="360000" cy="360000"/>
          </a:xfrm>
          <a:prstGeom prst="rect">
            <a:avLst/>
          </a:prstGeom>
        </p:spPr>
      </p:pic>
      <p:pic>
        <p:nvPicPr>
          <p:cNvPr id="24" name="圖形 23" descr="電話 以實心填滿">
            <a:extLst>
              <a:ext uri="{FF2B5EF4-FFF2-40B4-BE49-F238E27FC236}">
                <a16:creationId xmlns:a16="http://schemas.microsoft.com/office/drawing/2014/main" id="{5D83B891-E243-6B43-7D0B-1E8846BF86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72517"/>
            <a:ext cx="360000" cy="360000"/>
          </a:xfrm>
          <a:prstGeom prst="rect">
            <a:avLst/>
          </a:prstGeom>
        </p:spPr>
      </p:pic>
      <p:pic>
        <p:nvPicPr>
          <p:cNvPr id="25" name="圖形 24" descr="客服中心 以實心填滿">
            <a:extLst>
              <a:ext uri="{FF2B5EF4-FFF2-40B4-BE49-F238E27FC236}">
                <a16:creationId xmlns:a16="http://schemas.microsoft.com/office/drawing/2014/main" id="{D7468CA8-E668-AD25-1F1D-DA3CE68C19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4757" y="5945621"/>
            <a:ext cx="360000" cy="360000"/>
          </a:xfrm>
          <a:prstGeom prst="rect">
            <a:avLst/>
          </a:prstGeom>
        </p:spPr>
      </p:pic>
      <p:pic>
        <p:nvPicPr>
          <p:cNvPr id="26" name="圖形 25" descr="信箱 以實心填滿">
            <a:extLst>
              <a:ext uri="{FF2B5EF4-FFF2-40B4-BE49-F238E27FC236}">
                <a16:creationId xmlns:a16="http://schemas.microsoft.com/office/drawing/2014/main" id="{254579E1-5218-3037-4702-2F5A8A283E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6032042"/>
            <a:ext cx="360000" cy="360000"/>
          </a:xfrm>
          <a:prstGeom prst="rect">
            <a:avLst/>
          </a:prstGeom>
        </p:spPr>
      </p:pic>
      <p:pic>
        <p:nvPicPr>
          <p:cNvPr id="29" name="圖片 28" descr="一張含有 樣式, 正方形, 像素 的圖片&#10;&#10;AI 產生的內容可能不正確。">
            <a:extLst>
              <a:ext uri="{FF2B5EF4-FFF2-40B4-BE49-F238E27FC236}">
                <a16:creationId xmlns:a16="http://schemas.microsoft.com/office/drawing/2014/main" id="{9B008838-185F-0AD1-A9D3-8751AD03DA8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83" y="4455012"/>
            <a:ext cx="1018570" cy="1018570"/>
          </a:xfrm>
          <a:prstGeom prst="rect">
            <a:avLst/>
          </a:prstGeom>
        </p:spPr>
      </p:pic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4C266DA6-B078-643E-D9D1-88908E0DA7D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13" name="圖片 1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8B5082E8-94AC-7AED-B94E-E2C0CAEC3FA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18" name="爆炸: 八角 17">
            <a:extLst>
              <a:ext uri="{FF2B5EF4-FFF2-40B4-BE49-F238E27FC236}">
                <a16:creationId xmlns:a16="http://schemas.microsoft.com/office/drawing/2014/main" id="{84F966BC-0141-41A5-711D-7EF041888D59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42407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DDDA4A8-077E-1286-25A2-BBE14F0F0D36}"/>
              </a:ext>
            </a:extLst>
          </p:cNvPr>
          <p:cNvSpPr txBox="1">
            <a:spLocks/>
          </p:cNvSpPr>
          <p:nvPr/>
        </p:nvSpPr>
        <p:spPr>
          <a:xfrm>
            <a:off x="320634" y="1135690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35974"/>
            <a:ext cx="12192000" cy="7810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年產業用車輛機械自動檢查實務及技術研發教育訓練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台中職訓中心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/>
        </p:nvGraphicFramePr>
        <p:xfrm>
          <a:off x="277428" y="4087591"/>
          <a:ext cx="11593938" cy="1383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30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7904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581198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57694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57694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1202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34438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6/16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營造業職業安全衛生業務主管安全衛生</a:t>
                      </a:r>
                      <a:endParaRPr lang="en-US" altLang="zh-TW" sz="2000" b="1" kern="1200" dirty="0">
                        <a:solidFill>
                          <a:srgbClr val="0000CC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725992C6-C583-5422-FF6B-FEB0C989B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9424" y="4952792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234685" y="5380218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7EB1CABB-DB4F-225E-96A9-15E86E3E013A}"/>
              </a:ext>
            </a:extLst>
          </p:cNvPr>
          <p:cNvGrpSpPr/>
          <p:nvPr/>
        </p:nvGrpSpPr>
        <p:grpSpPr>
          <a:xfrm>
            <a:off x="29668" y="5572441"/>
            <a:ext cx="12162332" cy="860207"/>
            <a:chOff x="29668" y="5513449"/>
            <a:chExt cx="12162332" cy="860207"/>
          </a:xfrm>
        </p:grpSpPr>
        <p:sp>
          <p:nvSpPr>
            <p:cNvPr id="12" name="副標題 2">
              <a:extLst>
                <a:ext uri="{FF2B5EF4-FFF2-40B4-BE49-F238E27FC236}">
                  <a16:creationId xmlns:a16="http://schemas.microsoft.com/office/drawing/2014/main" id="{0BDE498B-86DC-244A-F351-41F681D2F317}"/>
                </a:ext>
              </a:extLst>
            </p:cNvPr>
            <p:cNvSpPr txBox="1">
              <a:spLocks/>
            </p:cNvSpPr>
            <p:nvPr/>
          </p:nvSpPr>
          <p:spPr>
            <a:xfrm>
              <a:off x="29668" y="5513449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上課地點：台中市龍井區中社五街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12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號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           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聯絡電話：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 (04)26336999#101</a:t>
              </a:r>
            </a:p>
            <a:p>
              <a:pPr marL="0" marR="0" lvl="0" indent="0" algn="l" defTabSz="893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     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承辦人：卓小姐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                                                    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聯絡信箱：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</a:rPr>
                <a:t>a553407@mail.isha.org.tw</a:t>
              </a:r>
            </a:p>
          </p:txBody>
        </p:sp>
        <p:pic>
          <p:nvPicPr>
            <p:cNvPr id="13" name="圖形 12" descr="有圖釘的地圖 以實心填滿">
              <a:extLst>
                <a:ext uri="{FF2B5EF4-FFF2-40B4-BE49-F238E27FC236}">
                  <a16:creationId xmlns:a16="http://schemas.microsoft.com/office/drawing/2014/main" id="{ADD2A4F7-69E5-72DD-036A-F786DEF52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4925" y="5553072"/>
              <a:ext cx="360000" cy="360000"/>
            </a:xfrm>
            <a:prstGeom prst="rect">
              <a:avLst/>
            </a:prstGeom>
          </p:spPr>
        </p:pic>
        <p:pic>
          <p:nvPicPr>
            <p:cNvPr id="18" name="圖形 17" descr="電話 以實心填滿">
              <a:extLst>
                <a:ext uri="{FF2B5EF4-FFF2-40B4-BE49-F238E27FC236}">
                  <a16:creationId xmlns:a16="http://schemas.microsoft.com/office/drawing/2014/main" id="{A3E3B132-BA70-0B49-51D3-EF8AA8C61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64160" y="5584027"/>
              <a:ext cx="360000" cy="360000"/>
            </a:xfrm>
            <a:prstGeom prst="rect">
              <a:avLst/>
            </a:prstGeom>
          </p:spPr>
        </p:pic>
        <p:pic>
          <p:nvPicPr>
            <p:cNvPr id="19" name="圖形 18" descr="客服中心 以實心填滿">
              <a:extLst>
                <a:ext uri="{FF2B5EF4-FFF2-40B4-BE49-F238E27FC236}">
                  <a16:creationId xmlns:a16="http://schemas.microsoft.com/office/drawing/2014/main" id="{EB1E0DFD-90DF-C22C-B9C1-98DB80A0C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24925" y="5902052"/>
              <a:ext cx="360000" cy="360000"/>
            </a:xfrm>
            <a:prstGeom prst="rect">
              <a:avLst/>
            </a:prstGeom>
          </p:spPr>
        </p:pic>
        <p:pic>
          <p:nvPicPr>
            <p:cNvPr id="21" name="圖形 20" descr="信箱 以實心填滿">
              <a:extLst>
                <a:ext uri="{FF2B5EF4-FFF2-40B4-BE49-F238E27FC236}">
                  <a16:creationId xmlns:a16="http://schemas.microsoft.com/office/drawing/2014/main" id="{82DF2335-5F7D-E0D2-419F-C665BE370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364160" y="5943552"/>
              <a:ext cx="360000" cy="360000"/>
            </a:xfrm>
            <a:prstGeom prst="rect">
              <a:avLst/>
            </a:prstGeom>
          </p:spPr>
        </p:pic>
      </p:grpSp>
      <p:pic>
        <p:nvPicPr>
          <p:cNvPr id="22" name="圖片 21">
            <a:extLst>
              <a:ext uri="{FF2B5EF4-FFF2-40B4-BE49-F238E27FC236}">
                <a16:creationId xmlns:a16="http://schemas.microsoft.com/office/drawing/2014/main" id="{3FD44C02-6C1D-1BDA-E33C-86ADD439927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334" y="4621011"/>
            <a:ext cx="824390" cy="824390"/>
          </a:xfrm>
          <a:prstGeom prst="rect">
            <a:avLst/>
          </a:prstGeom>
        </p:spPr>
      </p:pic>
      <p:pic>
        <p:nvPicPr>
          <p:cNvPr id="24" name="圖片 23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E13A94C-5846-59AA-584E-35ABE00828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5" name="圖片 24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E64FC2D9-2402-09C8-177E-5510A237C19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28" name="副標題 2">
            <a:extLst>
              <a:ext uri="{FF2B5EF4-FFF2-40B4-BE49-F238E27FC236}">
                <a16:creationId xmlns:a16="http://schemas.microsoft.com/office/drawing/2014/main" id="{C76FA4E7-C591-0C76-DF02-6FB04468F069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爆炸: 八角 28">
            <a:extLst>
              <a:ext uri="{FF2B5EF4-FFF2-40B4-BE49-F238E27FC236}">
                <a16:creationId xmlns:a16="http://schemas.microsoft.com/office/drawing/2014/main" id="{74E90E43-A3CF-A977-C946-550EC593D88C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407320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DDDA4A8-077E-1286-25A2-BBE14F0F0D36}"/>
              </a:ext>
            </a:extLst>
          </p:cNvPr>
          <p:cNvSpPr txBox="1">
            <a:spLocks/>
          </p:cNvSpPr>
          <p:nvPr/>
        </p:nvSpPr>
        <p:spPr>
          <a:xfrm>
            <a:off x="320634" y="1169830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59796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中壢職訓中心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/>
        </p:nvGraphicFramePr>
        <p:xfrm>
          <a:off x="320634" y="4116839"/>
          <a:ext cx="11474230" cy="1368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124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38423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97657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3717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可免費取得一般安全衛生教育訓練證書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029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6/24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二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(6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小時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725992C6-C583-5422-FF6B-FEB0C989B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69706" y="4806648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105400" y="540794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AFE94FCE-438B-E622-E222-DEEE5858833F}"/>
              </a:ext>
            </a:extLst>
          </p:cNvPr>
          <p:cNvSpPr txBox="1">
            <a:spLocks/>
          </p:cNvSpPr>
          <p:nvPr/>
        </p:nvSpPr>
        <p:spPr>
          <a:xfrm>
            <a:off x="213360" y="5584988"/>
            <a:ext cx="11871589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上課地點：中壢區中央東路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19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　　　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(03)4268110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分機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110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承辦人：李小姐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zoelee@mail.isha.org.tw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3B132902-784A-3AB3-4141-500CF135DE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4925" y="5653589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4C9D115-E857-6BD7-18A9-8C7B03635E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84730" y="5663383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8CF9C3F-D567-8F56-D537-A3141657B0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0035" y="5935976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7B66BDBD-B96F-DB85-734C-9CB5CB613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55725" y="5997828"/>
            <a:ext cx="360000" cy="360000"/>
          </a:xfrm>
          <a:prstGeom prst="rect">
            <a:avLst/>
          </a:prstGeom>
        </p:spPr>
      </p:pic>
      <p:pic>
        <p:nvPicPr>
          <p:cNvPr id="22" name="圖片 21" descr="一張含有 樣式, 針線, 像素 的圖片&#10;&#10;AI 產生的內容可能不正確。">
            <a:extLst>
              <a:ext uri="{FF2B5EF4-FFF2-40B4-BE49-F238E27FC236}">
                <a16:creationId xmlns:a16="http://schemas.microsoft.com/office/drawing/2014/main" id="{24CC9934-E991-093F-FD8B-AB290456A5A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250" y="4493859"/>
            <a:ext cx="995177" cy="995177"/>
          </a:xfrm>
          <a:prstGeom prst="rect">
            <a:avLst/>
          </a:prstGeom>
        </p:spPr>
      </p:pic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36F4121F-EE90-1546-3BAF-026C5A00BA2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3" name="圖片 2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C6D2E936-5D13-9C70-06B2-EE10944906B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24" name="副標題 2">
            <a:extLst>
              <a:ext uri="{FF2B5EF4-FFF2-40B4-BE49-F238E27FC236}">
                <a16:creationId xmlns:a16="http://schemas.microsoft.com/office/drawing/2014/main" id="{CA5DCD2F-B974-3BA0-16AC-6E340F8904E9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爆炸: 八角 24">
            <a:extLst>
              <a:ext uri="{FF2B5EF4-FFF2-40B4-BE49-F238E27FC236}">
                <a16:creationId xmlns:a16="http://schemas.microsoft.com/office/drawing/2014/main" id="{1EF45FB9-1CED-7FEC-B389-1E2C8AD71941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25869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DDDA4A8-077E-1286-25A2-BBE14F0F0D36}"/>
              </a:ext>
            </a:extLst>
          </p:cNvPr>
          <p:cNvSpPr txBox="1">
            <a:spLocks/>
          </p:cNvSpPr>
          <p:nvPr/>
        </p:nvSpPr>
        <p:spPr>
          <a:xfrm>
            <a:off x="324925" y="115799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63771"/>
            <a:ext cx="1216233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/>
        </p:nvGraphicFramePr>
        <p:xfrm>
          <a:off x="213360" y="4099694"/>
          <a:ext cx="1176528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6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67214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035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8705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2359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6/24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營造業業務主管回訓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i="0" u="none" strike="noStrike" kern="1200" dirty="0">
                          <a:solidFill>
                            <a:srgbClr val="0000CC"/>
                          </a:solidFill>
                          <a:latin typeface="+mj-lt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https://isha.org.tw/QCag0Q</a:t>
                      </a:r>
                      <a:endParaRPr lang="zh-TW" altLang="en-US" sz="1600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310997" y="540692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D96114DB-CCB4-CE09-F03B-58658CE3AB26}"/>
              </a:ext>
            </a:extLst>
          </p:cNvPr>
          <p:cNvSpPr txBox="1">
            <a:spLocks/>
          </p:cNvSpPr>
          <p:nvPr/>
        </p:nvSpPr>
        <p:spPr>
          <a:xfrm>
            <a:off x="29668" y="5592105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上課地點：高雄市新興區中正三路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(07)311-7311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承辦人：徐小姐、黃先生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mary@mail.isha.org.tw</a:t>
            </a:r>
          </a:p>
        </p:txBody>
      </p:sp>
      <p:pic>
        <p:nvPicPr>
          <p:cNvPr id="25" name="圖形 24" descr="有圖釘的地圖 以實心填滿">
            <a:extLst>
              <a:ext uri="{FF2B5EF4-FFF2-40B4-BE49-F238E27FC236}">
                <a16:creationId xmlns:a16="http://schemas.microsoft.com/office/drawing/2014/main" id="{286DF123-6793-8A94-2EA3-BBAB3E0A3D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925" y="5631728"/>
            <a:ext cx="360000" cy="360000"/>
          </a:xfrm>
          <a:prstGeom prst="rect">
            <a:avLst/>
          </a:prstGeom>
        </p:spPr>
      </p:pic>
      <p:pic>
        <p:nvPicPr>
          <p:cNvPr id="28" name="圖形 27" descr="電話 以實心填滿">
            <a:extLst>
              <a:ext uri="{FF2B5EF4-FFF2-40B4-BE49-F238E27FC236}">
                <a16:creationId xmlns:a16="http://schemas.microsoft.com/office/drawing/2014/main" id="{3A6AB721-16DF-4B58-2ED5-DD7F6ADDB9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62683"/>
            <a:ext cx="360000" cy="360000"/>
          </a:xfrm>
          <a:prstGeom prst="rect">
            <a:avLst/>
          </a:prstGeom>
        </p:spPr>
      </p:pic>
      <p:pic>
        <p:nvPicPr>
          <p:cNvPr id="29" name="圖形 28" descr="客服中心 以實心填滿">
            <a:extLst>
              <a:ext uri="{FF2B5EF4-FFF2-40B4-BE49-F238E27FC236}">
                <a16:creationId xmlns:a16="http://schemas.microsoft.com/office/drawing/2014/main" id="{E2DC106C-DE29-B09E-B270-8CCAD38551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621"/>
            <a:ext cx="360000" cy="360000"/>
          </a:xfrm>
          <a:prstGeom prst="rect">
            <a:avLst/>
          </a:prstGeom>
        </p:spPr>
      </p:pic>
      <p:pic>
        <p:nvPicPr>
          <p:cNvPr id="32" name="圖形 31" descr="信箱 以實心填滿">
            <a:extLst>
              <a:ext uri="{FF2B5EF4-FFF2-40B4-BE49-F238E27FC236}">
                <a16:creationId xmlns:a16="http://schemas.microsoft.com/office/drawing/2014/main" id="{47DDF6C0-39EA-D872-BFE0-BC1714A4AD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6022208"/>
            <a:ext cx="360000" cy="360000"/>
          </a:xfrm>
          <a:prstGeom prst="rect">
            <a:avLst/>
          </a:prstGeom>
        </p:spPr>
      </p:pic>
      <p:pic>
        <p:nvPicPr>
          <p:cNvPr id="1026" name="Picture 2" descr="C:\Users\EndUser\Downloads\qrcode_isha.org.tw.png"/>
          <p:cNvPicPr>
            <a:picLocks noChangeAspect="1" noChangeArrowheads="1"/>
          </p:cNvPicPr>
          <p:nvPr/>
        </p:nvPicPr>
        <p:blipFill>
          <a:blip r:embed="rId15" cstate="print"/>
          <a:srcRect l="7640" t="6907" r="6332" b="7692"/>
          <a:stretch>
            <a:fillRect/>
          </a:stretch>
        </p:blipFill>
        <p:spPr bwMode="auto">
          <a:xfrm>
            <a:off x="10674444" y="4628112"/>
            <a:ext cx="895684" cy="889147"/>
          </a:xfrm>
          <a:prstGeom prst="rect">
            <a:avLst/>
          </a:prstGeom>
          <a:noFill/>
        </p:spPr>
      </p:pic>
      <p:pic>
        <p:nvPicPr>
          <p:cNvPr id="12" name="圖片 11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06297081-7C2D-D3F4-EF87-4233173901F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13" name="圖片 1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579064E-6527-E3C7-DD99-E10EF54A14D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18" name="副標題 2">
            <a:extLst>
              <a:ext uri="{FF2B5EF4-FFF2-40B4-BE49-F238E27FC236}">
                <a16:creationId xmlns:a16="http://schemas.microsoft.com/office/drawing/2014/main" id="{9F3966D2-76FB-0ECF-1CF9-69D30DC74AC9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爆炸: 八角 18">
            <a:extLst>
              <a:ext uri="{FF2B5EF4-FFF2-40B4-BE49-F238E27FC236}">
                <a16:creationId xmlns:a16="http://schemas.microsoft.com/office/drawing/2014/main" id="{84C87048-F0E6-D524-FD10-879584A88994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38600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4923C-BE03-9A15-76DD-1F47EDD02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978160F2-F55F-137D-998D-BB1A24B44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FB388EF3-9B3B-4F21-D0E1-9A20761C3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024B804D-07D9-C0DB-A71C-E8A610599A5C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59F6578-E348-0A07-537E-52FDF80E359F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F8B94DDB-201E-1E68-8149-267FA3B3D62F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B0E92FC5-C462-58AA-576A-A9BF39FEA8C2}"/>
              </a:ext>
            </a:extLst>
          </p:cNvPr>
          <p:cNvSpPr txBox="1">
            <a:spLocks/>
          </p:cNvSpPr>
          <p:nvPr/>
        </p:nvSpPr>
        <p:spPr>
          <a:xfrm>
            <a:off x="294571" y="1133959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6B060C47-59AB-6C2B-4ED6-3A6992572C3D}"/>
              </a:ext>
            </a:extLst>
          </p:cNvPr>
          <p:cNvSpPr txBox="1">
            <a:spLocks/>
          </p:cNvSpPr>
          <p:nvPr/>
        </p:nvSpPr>
        <p:spPr>
          <a:xfrm>
            <a:off x="29667" y="254012"/>
            <a:ext cx="12162333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年產業用車輛機械自動檢查實務及技術研發教育訓練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台中職訓中心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CC7EA513-086D-06A9-F597-FF6BDFDC15A3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77CD6AC-3C0B-49E4-36B5-CEC61DBE6F52}"/>
              </a:ext>
            </a:extLst>
          </p:cNvPr>
          <p:cNvGraphicFramePr>
            <a:graphicFrameLocks noGrp="1"/>
          </p:cNvGraphicFramePr>
          <p:nvPr/>
        </p:nvGraphicFramePr>
        <p:xfrm>
          <a:off x="213359" y="4084450"/>
          <a:ext cx="11774384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963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63231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622391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584831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976968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7/12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六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職業安全衛生管理人員暨職業安全衛生業務主管</a:t>
                      </a:r>
                      <a:endParaRPr lang="en-US" altLang="zh-TW" sz="2000" b="1" kern="1200" dirty="0">
                        <a:solidFill>
                          <a:srgbClr val="0000CC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安全衛生在職教育訓練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5347154A-8F2E-B6DF-E462-C204830EA6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46010" y="4876130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EC84B5F6-8DEF-964E-48E4-EECD941BAB19}"/>
              </a:ext>
            </a:extLst>
          </p:cNvPr>
          <p:cNvSpPr txBox="1">
            <a:spLocks/>
          </p:cNvSpPr>
          <p:nvPr/>
        </p:nvSpPr>
        <p:spPr>
          <a:xfrm>
            <a:off x="5336077" y="542059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9086DDF0-9C02-3EB1-E3D8-A3463DA78097}"/>
              </a:ext>
            </a:extLst>
          </p:cNvPr>
          <p:cNvSpPr txBox="1">
            <a:spLocks/>
          </p:cNvSpPr>
          <p:nvPr/>
        </p:nvSpPr>
        <p:spPr>
          <a:xfrm>
            <a:off x="29668" y="5592107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上課地點：台中市龍井區中社五街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(04)26336999#101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承辦人：卓小姐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a553407@mail.isha.org.tw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2F4D4AC3-0A9C-3F29-BCA8-014A56FB57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925" y="5631730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A44ED3C-9BE6-3A35-F37E-9A40F9A867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662685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2152240-BFCD-7A1E-F975-FA5C343E26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935792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FBCA1EC4-6CEC-5FF1-EDE1-8C9CE965A7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6022210"/>
            <a:ext cx="360000" cy="360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93FE812C-EB33-551F-3385-2139EB91E8F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862" y="4638933"/>
            <a:ext cx="836472" cy="836472"/>
          </a:xfrm>
          <a:prstGeom prst="rect">
            <a:avLst/>
          </a:prstGeom>
        </p:spPr>
      </p:pic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F9BAE8D9-E5F7-8E86-965C-8A1DAAA119B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3" name="圖片 2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9E109F1-741E-3B99-3C53-ABBA20C27C0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24" name="副標題 2">
            <a:extLst>
              <a:ext uri="{FF2B5EF4-FFF2-40B4-BE49-F238E27FC236}">
                <a16:creationId xmlns:a16="http://schemas.microsoft.com/office/drawing/2014/main" id="{13258FA2-34CB-AC83-294D-37FCC911E35F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爆炸: 八角 24">
            <a:extLst>
              <a:ext uri="{FF2B5EF4-FFF2-40B4-BE49-F238E27FC236}">
                <a16:creationId xmlns:a16="http://schemas.microsoft.com/office/drawing/2014/main" id="{360CD3FE-41BC-B27B-5AC3-18ADCA278411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18963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DDDA4A8-077E-1286-25A2-BBE14F0F0D36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37185"/>
            <a:ext cx="12172336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中壢職訓中心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財團法人職業災害預防與重建中心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/>
        </p:nvGraphicFramePr>
        <p:xfrm>
          <a:off x="353930" y="4030377"/>
          <a:ext cx="11474230" cy="1422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124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68291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6778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22699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可免費取得一般安全衛生教育訓練證書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567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7/21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一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(6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小時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725992C6-C583-5422-FF6B-FEB0C989B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2695" y="4727053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154560" y="535878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AFE94FCE-438B-E622-E222-DEEE5858833F}"/>
              </a:ext>
            </a:extLst>
          </p:cNvPr>
          <p:cNvSpPr txBox="1">
            <a:spLocks/>
          </p:cNvSpPr>
          <p:nvPr/>
        </p:nvSpPr>
        <p:spPr>
          <a:xfrm>
            <a:off x="193501" y="5591264"/>
            <a:ext cx="11871589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上課地點：中壢區中央東路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19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　　　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(03)4268110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分機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110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承辦人：李小姐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zoelee@mail.isha.org.tw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3B132902-784A-3AB3-4141-500CF135DE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4925" y="5653589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4C9D115-E857-6BD7-18A9-8C7B03635E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84730" y="5663383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8CF9C3F-D567-8F56-D537-A3141657B0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4925" y="5948985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7B66BDBD-B96F-DB85-734C-9CB5CB613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55725" y="5997828"/>
            <a:ext cx="360000" cy="360000"/>
          </a:xfrm>
          <a:prstGeom prst="rect">
            <a:avLst/>
          </a:prstGeom>
        </p:spPr>
      </p:pic>
      <p:pic>
        <p:nvPicPr>
          <p:cNvPr id="25" name="圖片 24" descr="一張含有 樣式, 針線 的圖片&#10;&#10;AI 產生的內容可能不正確。">
            <a:extLst>
              <a:ext uri="{FF2B5EF4-FFF2-40B4-BE49-F238E27FC236}">
                <a16:creationId xmlns:a16="http://schemas.microsoft.com/office/drawing/2014/main" id="{2831ACDD-41D2-CA56-547F-D9A1411E88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371" y="4419263"/>
            <a:ext cx="1014886" cy="1014886"/>
          </a:xfrm>
          <a:prstGeom prst="rect">
            <a:avLst/>
          </a:prstGeom>
        </p:spPr>
      </p:pic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6E52655D-EED0-621C-74E3-5D500DB9978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2" name="圖片 21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3C8C97C2-BBD8-C716-7EA4-7364E1B3B4F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23" name="副標題 2">
            <a:extLst>
              <a:ext uri="{FF2B5EF4-FFF2-40B4-BE49-F238E27FC236}">
                <a16:creationId xmlns:a16="http://schemas.microsoft.com/office/drawing/2014/main" id="{DF37C64B-6762-75FD-C3FA-07403DE006CF}"/>
              </a:ext>
            </a:extLst>
          </p:cNvPr>
          <p:cNvSpPr txBox="1">
            <a:spLocks/>
          </p:cNvSpPr>
          <p:nvPr/>
        </p:nvSpPr>
        <p:spPr>
          <a:xfrm>
            <a:off x="9978579" y="1679825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爆炸: 八角 23">
            <a:extLst>
              <a:ext uri="{FF2B5EF4-FFF2-40B4-BE49-F238E27FC236}">
                <a16:creationId xmlns:a16="http://schemas.microsoft.com/office/drawing/2014/main" id="{0101728F-9B52-E518-E38A-428A3FBF9306}"/>
              </a:ext>
            </a:extLst>
          </p:cNvPr>
          <p:cNvSpPr/>
          <p:nvPr/>
        </p:nvSpPr>
        <p:spPr>
          <a:xfrm rot="445979">
            <a:off x="9553832" y="57282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4955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29" y="2292994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80448"/>
              </p:ext>
            </p:extLst>
          </p:nvPr>
        </p:nvGraphicFramePr>
        <p:xfrm>
          <a:off x="233070" y="3803330"/>
          <a:ext cx="11755528" cy="1353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7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7007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17806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8085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15520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434373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baseline="0" dirty="0"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baseline="0" dirty="0"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1926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6/17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09:00-14:00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(4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一般安全衛生教育訓練</a:t>
                      </a:r>
                      <a:r>
                        <a:rPr lang="en-US" altLang="zh-TW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 (4</a:t>
                      </a:r>
                      <a:r>
                        <a:rPr lang="zh-TW" altLang="en-US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小時</a:t>
                      </a:r>
                      <a:r>
                        <a:rPr lang="en-US" altLang="zh-TW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800" b="1" i="0" kern="1200" baseline="0" dirty="0">
                        <a:solidFill>
                          <a:srgbClr val="0000CC"/>
                        </a:solidFill>
                        <a:effectLst/>
                        <a:latin typeface="Trebuchet MS" panose="020B0603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u="none" strike="noStrike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https://reurl.cc/1K7NL8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578039">
            <a:off x="9433399" y="751912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43939B24-B7C9-21AD-78BE-4A8727D8E540}"/>
              </a:ext>
            </a:extLst>
          </p:cNvPr>
          <p:cNvSpPr txBox="1">
            <a:spLocks/>
          </p:cNvSpPr>
          <p:nvPr/>
        </p:nvSpPr>
        <p:spPr>
          <a:xfrm>
            <a:off x="9444993" y="1837063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328790" y="5156741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99F4F82-D038-12D0-0C5F-49136D9532EB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上課地點：新北市三重區重新路四段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        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(02)2970-2526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承辦人：邱小姐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betty2024@mail.isha.org.tw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CDD03AF3-24B6-40D6-7BC7-21EB3226FD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3BF75B4A-A812-C3BE-BAFE-C2EBFD82B3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521B94CC-6849-80A6-3D32-FA8560F5DE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20" name="圖形 19" descr="信箱 以實心填滿">
            <a:extLst>
              <a:ext uri="{FF2B5EF4-FFF2-40B4-BE49-F238E27FC236}">
                <a16:creationId xmlns:a16="http://schemas.microsoft.com/office/drawing/2014/main" id="{85BA02E0-910D-A9FD-6614-D23272383F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31" name="圖片 30" descr="一張含有 樣式, 正方形, 像素 的圖片&#10;&#10;AI 產生的內容可能不正確。">
            <a:extLst>
              <a:ext uri="{FF2B5EF4-FFF2-40B4-BE49-F238E27FC236}">
                <a16:creationId xmlns:a16="http://schemas.microsoft.com/office/drawing/2014/main" id="{9DF6617B-81DC-0F8B-6203-9D91B228FB5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398" y="4240829"/>
            <a:ext cx="870728" cy="87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9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20AC6-E3AF-6560-25A7-001A18958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FBFEF427-3811-E09C-9F31-CB8BB5755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AF46DE06-F8E9-B2E0-82FD-43BF6B2A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5C3881-81C6-5A85-7D93-BEED7358F95B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83F7579-403E-678B-D6F9-4821ACBD5C21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F4FAECAC-E47C-9A2B-02A6-DE0CAE543345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39F87C1B-C29D-B14B-495C-34892440797E}"/>
              </a:ext>
            </a:extLst>
          </p:cNvPr>
          <p:cNvSpPr txBox="1">
            <a:spLocks/>
          </p:cNvSpPr>
          <p:nvPr/>
        </p:nvSpPr>
        <p:spPr>
          <a:xfrm>
            <a:off x="29668" y="226584"/>
            <a:ext cx="1216233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彰化職訓中心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5AFDDF48-8689-B2EA-2336-67C14F79A27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9BFF2E5-FE14-CF81-9369-6BEB6F63CD4B}"/>
              </a:ext>
            </a:extLst>
          </p:cNvPr>
          <p:cNvGraphicFramePr>
            <a:graphicFrameLocks noGrp="1"/>
          </p:cNvGraphicFramePr>
          <p:nvPr/>
        </p:nvGraphicFramePr>
        <p:xfrm>
          <a:off x="324925" y="3978305"/>
          <a:ext cx="1147423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10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20057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38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8/1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一般業職業安全衛生業務主管在職教育訓練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kumimoji="0" lang="zh-TW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31584E44-AB63-0C55-F9D4-ADC4ED1B35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0255" y="4791268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30215F63-A878-C9B4-6237-5B96C98BB707}"/>
              </a:ext>
            </a:extLst>
          </p:cNvPr>
          <p:cNvSpPr txBox="1">
            <a:spLocks/>
          </p:cNvSpPr>
          <p:nvPr/>
        </p:nvSpPr>
        <p:spPr>
          <a:xfrm>
            <a:off x="5138696" y="5319406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92D2F551-C237-A741-405E-B28767E383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925" y="5637394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5E6BFB2E-9D58-17F7-2F23-45E58DBF65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661517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4547BC1E-0BA4-ABC8-8885-186D6AC74B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9427" y="5933707"/>
            <a:ext cx="360000" cy="360000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E8F856E8-B56E-34E4-EB02-03165996EA9D}"/>
              </a:ext>
            </a:extLst>
          </p:cNvPr>
          <p:cNvSpPr txBox="1">
            <a:spLocks/>
          </p:cNvSpPr>
          <p:nvPr/>
        </p:nvSpPr>
        <p:spPr>
          <a:xfrm>
            <a:off x="-55436" y="5567290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上課地點：彰化市中華西路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371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　                 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(04) 7632257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承辦人：蔡先生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7632257@mail.isha.org.tw</a:t>
            </a:r>
          </a:p>
        </p:txBody>
      </p:sp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EB87E0FC-9D95-A5A8-F7F3-B2EB912C1B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966799"/>
            <a:ext cx="360000" cy="360000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0BC22D67-FFB7-63F1-AA24-47C93476237E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3" name="圖片 22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E39F3266-6284-6464-9D0C-1CFAA62908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4" name="圖片 23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46D8C20E-D0E9-DB93-6437-86130EB4C75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5" name="副標題 2">
            <a:extLst>
              <a:ext uri="{FF2B5EF4-FFF2-40B4-BE49-F238E27FC236}">
                <a16:creationId xmlns:a16="http://schemas.microsoft.com/office/drawing/2014/main" id="{748CCC27-95CE-1FCB-4399-E7A5CAB1E551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爆炸: 八角 25">
            <a:extLst>
              <a:ext uri="{FF2B5EF4-FFF2-40B4-BE49-F238E27FC236}">
                <a16:creationId xmlns:a16="http://schemas.microsoft.com/office/drawing/2014/main" id="{0D487401-3649-4102-0BBB-ADC16FC7754B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  <p:pic>
        <p:nvPicPr>
          <p:cNvPr id="4" name="圖片 3" descr="一張含有 樣式, 文字, 圖形, 字型 的圖片&#10;&#10;AI 產生的內容可能不正確。">
            <a:extLst>
              <a:ext uri="{FF2B5EF4-FFF2-40B4-BE49-F238E27FC236}">
                <a16:creationId xmlns:a16="http://schemas.microsoft.com/office/drawing/2014/main" id="{9E3B5B05-7E41-79C0-6052-3D235DF1A58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28272" y="4530769"/>
            <a:ext cx="867896" cy="86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134239"/>
            <a:ext cx="12179749" cy="88275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雲林職訓中心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/>
        </p:nvGraphicFramePr>
        <p:xfrm>
          <a:off x="353930" y="4003393"/>
          <a:ext cx="11474230" cy="1487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954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22322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61206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69337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7196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3912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8/15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職業安全衛生業務主管暨職業安全衛生管理人員</a:t>
                      </a: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725992C6-C583-5422-FF6B-FEB0C989B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02310" y="4835679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194457" y="539616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AFE94FCE-438B-E622-E222-DEEE5858833F}"/>
              </a:ext>
            </a:extLst>
          </p:cNvPr>
          <p:cNvSpPr txBox="1">
            <a:spLocks/>
          </p:cNvSpPr>
          <p:nvPr/>
        </p:nvSpPr>
        <p:spPr>
          <a:xfrm>
            <a:off x="29668" y="5592107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上課地點：雲林縣斗南鎮延平路二段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368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　 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(05)5954711#12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承辦人：白小姐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5954711@mail.isha.org.tw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3B132902-784A-3AB3-4141-500CF135DE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925" y="5631730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4C9D115-E857-6BD7-18A9-8C7B03635E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662685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8CF9C3F-D567-8F56-D537-A3141657B0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935789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7B66BDBD-B96F-DB85-734C-9CB5CB613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6022210"/>
            <a:ext cx="360000" cy="360000"/>
          </a:xfrm>
          <a:prstGeom prst="rect">
            <a:avLst/>
          </a:prstGeom>
        </p:spPr>
      </p:pic>
      <p:pic>
        <p:nvPicPr>
          <p:cNvPr id="22" name="圖片 21" descr="一張含有 樣式, 設計, 布, 針線 的圖片&#10;&#10;AI 產生的內容可能不正確。">
            <a:extLst>
              <a:ext uri="{FF2B5EF4-FFF2-40B4-BE49-F238E27FC236}">
                <a16:creationId xmlns:a16="http://schemas.microsoft.com/office/drawing/2014/main" id="{1D3AB525-2683-21C8-A200-0245496949B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52" y="4562603"/>
            <a:ext cx="914959" cy="914959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679F1D74-0069-AFE0-A3CE-5BEFC1752354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3" name="圖片 22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6F71C18F-1C94-B5FD-1253-12B663B32AE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4" name="圖片 23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1FA6F5BA-D469-3C31-1371-EE2A4DAF74B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5" name="副標題 2">
            <a:extLst>
              <a:ext uri="{FF2B5EF4-FFF2-40B4-BE49-F238E27FC236}">
                <a16:creationId xmlns:a16="http://schemas.microsoft.com/office/drawing/2014/main" id="{98AA77A2-768A-3BA6-F516-FBB94906C472}"/>
              </a:ext>
            </a:extLst>
          </p:cNvPr>
          <p:cNvSpPr txBox="1">
            <a:spLocks/>
          </p:cNvSpPr>
          <p:nvPr/>
        </p:nvSpPr>
        <p:spPr>
          <a:xfrm>
            <a:off x="9978579" y="166016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爆炸: 八角 25">
            <a:extLst>
              <a:ext uri="{FF2B5EF4-FFF2-40B4-BE49-F238E27FC236}">
                <a16:creationId xmlns:a16="http://schemas.microsoft.com/office/drawing/2014/main" id="{851CB13D-9E1F-AE3F-06C6-8FA4DC2D937B}"/>
              </a:ext>
            </a:extLst>
          </p:cNvPr>
          <p:cNvSpPr/>
          <p:nvPr/>
        </p:nvSpPr>
        <p:spPr>
          <a:xfrm rot="445979">
            <a:off x="9553832" y="543324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30244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23555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年產業用車輛機械自動檢查實務及技術研發教育訓練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桃園職訓中心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3EDC60EC-3DD6-8568-7613-3CCF9350CBFF}"/>
              </a:ext>
            </a:extLst>
          </p:cNvPr>
          <p:cNvGrpSpPr/>
          <p:nvPr/>
        </p:nvGrpSpPr>
        <p:grpSpPr>
          <a:xfrm>
            <a:off x="0" y="5583234"/>
            <a:ext cx="12192000" cy="860207"/>
            <a:chOff x="29669" y="4911652"/>
            <a:chExt cx="12162332" cy="860207"/>
          </a:xfrm>
        </p:grpSpPr>
        <p:sp>
          <p:nvSpPr>
            <p:cNvPr id="20" name="副標題 2">
              <a:extLst>
                <a:ext uri="{FF2B5EF4-FFF2-40B4-BE49-F238E27FC236}">
                  <a16:creationId xmlns:a16="http://schemas.microsoft.com/office/drawing/2014/main" id="{9C3D86DF-50FB-0087-9A67-18DB7E964ED4}"/>
                </a:ext>
              </a:extLst>
            </p:cNvPr>
            <p:cNvSpPr txBox="1">
              <a:spLocks/>
            </p:cNvSpPr>
            <p:nvPr/>
          </p:nvSpPr>
          <p:spPr>
            <a:xfrm>
              <a:off x="29669" y="4911652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上課地點：桃園市桃園區中正路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1071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號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10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樓之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6      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聯絡電話：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 (03)356-1390</a:t>
              </a:r>
            </a:p>
            <a:p>
              <a:pPr marL="0" marR="0" lvl="0" indent="0" algn="l" defTabSz="893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     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承辦人：廖小姐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                                                    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聯絡信箱：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</a:rPr>
                <a:t>rocr88@mail.isha.org.tw</a:t>
              </a:r>
            </a:p>
          </p:txBody>
        </p:sp>
        <p:pic>
          <p:nvPicPr>
            <p:cNvPr id="22" name="圖形 21" descr="有圖釘的地圖 以實心填滿">
              <a:extLst>
                <a:ext uri="{FF2B5EF4-FFF2-40B4-BE49-F238E27FC236}">
                  <a16:creationId xmlns:a16="http://schemas.microsoft.com/office/drawing/2014/main" id="{27C6C61D-52E8-3BA6-2C92-B1EF49297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4926" y="4951275"/>
              <a:ext cx="360000" cy="360000"/>
            </a:xfrm>
            <a:prstGeom prst="rect">
              <a:avLst/>
            </a:prstGeom>
          </p:spPr>
        </p:pic>
        <p:pic>
          <p:nvPicPr>
            <p:cNvPr id="24" name="圖形 23" descr="電話 以實心填滿">
              <a:extLst>
                <a:ext uri="{FF2B5EF4-FFF2-40B4-BE49-F238E27FC236}">
                  <a16:creationId xmlns:a16="http://schemas.microsoft.com/office/drawing/2014/main" id="{B1C1394B-F70F-A4DF-74C9-9BFF12F86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64161" y="4982230"/>
              <a:ext cx="360000" cy="360000"/>
            </a:xfrm>
            <a:prstGeom prst="rect">
              <a:avLst/>
            </a:prstGeom>
          </p:spPr>
        </p:pic>
        <p:pic>
          <p:nvPicPr>
            <p:cNvPr id="26" name="圖形 25" descr="客服中心 以實心填滿">
              <a:extLst>
                <a:ext uri="{FF2B5EF4-FFF2-40B4-BE49-F238E27FC236}">
                  <a16:creationId xmlns:a16="http://schemas.microsoft.com/office/drawing/2014/main" id="{151AC83B-6A04-1021-9089-3C4939AE3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4926" y="5324161"/>
              <a:ext cx="360000" cy="360000"/>
            </a:xfrm>
            <a:prstGeom prst="rect">
              <a:avLst/>
            </a:prstGeom>
          </p:spPr>
        </p:pic>
        <p:pic>
          <p:nvPicPr>
            <p:cNvPr id="30" name="圖形 29" descr="信箱 以實心填滿">
              <a:extLst>
                <a:ext uri="{FF2B5EF4-FFF2-40B4-BE49-F238E27FC236}">
                  <a16:creationId xmlns:a16="http://schemas.microsoft.com/office/drawing/2014/main" id="{665BE83C-78B7-6912-AEAB-365FAA819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64161" y="5341755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/>
        </p:nvGraphicFramePr>
        <p:xfrm>
          <a:off x="287338" y="4017642"/>
          <a:ext cx="11620468" cy="1468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226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80450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56292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8562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2042878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1940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8/18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725992C6-C583-5422-FF6B-FEB0C989B50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72107" y="4831588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BD150E7A-2BB8-0F5F-17B1-CB1AAE5C5F63}"/>
              </a:ext>
            </a:extLst>
          </p:cNvPr>
          <p:cNvSpPr txBox="1">
            <a:spLocks/>
          </p:cNvSpPr>
          <p:nvPr/>
        </p:nvSpPr>
        <p:spPr>
          <a:xfrm>
            <a:off x="5283845" y="538879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69824228-2E5E-0CC5-42C8-21E402ED451A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DC05BE4-6326-0543-B51B-B5C6FDCBF8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7" name="圖片 6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6F186D5F-BBCB-823D-59D1-E33069163CD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8" name="副標題 2">
            <a:extLst>
              <a:ext uri="{FF2B5EF4-FFF2-40B4-BE49-F238E27FC236}">
                <a16:creationId xmlns:a16="http://schemas.microsoft.com/office/drawing/2014/main" id="{53645F02-2033-D6DF-7580-8CBCAD5D53DF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爆炸: 八角 22">
            <a:extLst>
              <a:ext uri="{FF2B5EF4-FFF2-40B4-BE49-F238E27FC236}">
                <a16:creationId xmlns:a16="http://schemas.microsoft.com/office/drawing/2014/main" id="{A9E3E5A2-B3A0-D4A1-7779-1B22739171A7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2FE30BF0-8374-A67B-AAA7-64678BA8696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3791" y="4560464"/>
            <a:ext cx="895302" cy="89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B9514-6DF3-A666-D7BA-246C3C138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98774890-3B48-16F2-9A83-EDE53260F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87D2B5DC-E5BA-7F50-9B56-0CB50EEF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573BF9FD-80E8-087C-C9A4-CBACC5537FF5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B1835E8-5421-4B9A-3A33-98E1F500525F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9DD17B51-6EC7-934B-1240-C00F9A398F13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282B9EFD-BB03-660D-8A6F-C5EEDC761EF0}"/>
              </a:ext>
            </a:extLst>
          </p:cNvPr>
          <p:cNvSpPr txBox="1">
            <a:spLocks/>
          </p:cNvSpPr>
          <p:nvPr/>
        </p:nvSpPr>
        <p:spPr>
          <a:xfrm>
            <a:off x="324925" y="115799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C6E4732B-056D-E07C-5192-3A5EB026D46B}"/>
              </a:ext>
            </a:extLst>
          </p:cNvPr>
          <p:cNvSpPr txBox="1">
            <a:spLocks/>
          </p:cNvSpPr>
          <p:nvPr/>
        </p:nvSpPr>
        <p:spPr>
          <a:xfrm>
            <a:off x="0" y="263771"/>
            <a:ext cx="1216233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CA65C54B-5531-8A72-FB40-016FAC8F4453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0B6FC9D-6023-BD11-6F08-CBC14ED6125B}"/>
              </a:ext>
            </a:extLst>
          </p:cNvPr>
          <p:cNvGraphicFramePr>
            <a:graphicFrameLocks noGrp="1"/>
          </p:cNvGraphicFramePr>
          <p:nvPr/>
        </p:nvGraphicFramePr>
        <p:xfrm>
          <a:off x="213360" y="4099694"/>
          <a:ext cx="1176528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6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67214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035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96884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1376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8/20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三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09:00-16:00</a:t>
                      </a:r>
                      <a:b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</a:b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rgbClr val="0000CC"/>
                          </a:solidFill>
                          <a:latin typeface="+mj-ea"/>
                          <a:ea typeface="+mn-ea"/>
                          <a:cs typeface="+mn-cs"/>
                        </a:rPr>
                        <a:t>營造業業務主管回訓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i="0" u="none" strike="noStrike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https://isha.org.tw/eiV6cb</a:t>
                      </a:r>
                      <a:endParaRPr lang="zh-TW" altLang="en-US" sz="1700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92827490-BB1F-3053-06BD-D5CEC3132707}"/>
              </a:ext>
            </a:extLst>
          </p:cNvPr>
          <p:cNvSpPr txBox="1">
            <a:spLocks/>
          </p:cNvSpPr>
          <p:nvPr/>
        </p:nvSpPr>
        <p:spPr>
          <a:xfrm>
            <a:off x="5310997" y="540692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B9168348-89AC-BC89-6860-1AD36D67CFCC}"/>
              </a:ext>
            </a:extLst>
          </p:cNvPr>
          <p:cNvSpPr txBox="1">
            <a:spLocks/>
          </p:cNvSpPr>
          <p:nvPr/>
        </p:nvSpPr>
        <p:spPr>
          <a:xfrm>
            <a:off x="29668" y="5592105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上課地點：高雄市新興區中正三路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(07)311-7311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承辦人：徐小姐、黃先生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mary@mail.isha.org.tw</a:t>
            </a:r>
          </a:p>
        </p:txBody>
      </p:sp>
      <p:pic>
        <p:nvPicPr>
          <p:cNvPr id="25" name="圖形 24" descr="有圖釘的地圖 以實心填滿">
            <a:extLst>
              <a:ext uri="{FF2B5EF4-FFF2-40B4-BE49-F238E27FC236}">
                <a16:creationId xmlns:a16="http://schemas.microsoft.com/office/drawing/2014/main" id="{7885AAB4-0781-4F82-C5AF-C436CF1917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925" y="5631728"/>
            <a:ext cx="360000" cy="360000"/>
          </a:xfrm>
          <a:prstGeom prst="rect">
            <a:avLst/>
          </a:prstGeom>
        </p:spPr>
      </p:pic>
      <p:pic>
        <p:nvPicPr>
          <p:cNvPr id="28" name="圖形 27" descr="電話 以實心填滿">
            <a:extLst>
              <a:ext uri="{FF2B5EF4-FFF2-40B4-BE49-F238E27FC236}">
                <a16:creationId xmlns:a16="http://schemas.microsoft.com/office/drawing/2014/main" id="{FC2E2D4F-19BB-C5FF-516C-185CFE9E00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62683"/>
            <a:ext cx="360000" cy="360000"/>
          </a:xfrm>
          <a:prstGeom prst="rect">
            <a:avLst/>
          </a:prstGeom>
        </p:spPr>
      </p:pic>
      <p:pic>
        <p:nvPicPr>
          <p:cNvPr id="29" name="圖形 28" descr="客服中心 以實心填滿">
            <a:extLst>
              <a:ext uri="{FF2B5EF4-FFF2-40B4-BE49-F238E27FC236}">
                <a16:creationId xmlns:a16="http://schemas.microsoft.com/office/drawing/2014/main" id="{D90EA014-E2C2-E01B-787B-CEF28AA6B9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621"/>
            <a:ext cx="360000" cy="360000"/>
          </a:xfrm>
          <a:prstGeom prst="rect">
            <a:avLst/>
          </a:prstGeom>
        </p:spPr>
      </p:pic>
      <p:pic>
        <p:nvPicPr>
          <p:cNvPr id="32" name="圖形 31" descr="信箱 以實心填滿">
            <a:extLst>
              <a:ext uri="{FF2B5EF4-FFF2-40B4-BE49-F238E27FC236}">
                <a16:creationId xmlns:a16="http://schemas.microsoft.com/office/drawing/2014/main" id="{259669C0-F255-57BE-350E-FEBB303120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6022208"/>
            <a:ext cx="360000" cy="360000"/>
          </a:xfrm>
          <a:prstGeom prst="rect">
            <a:avLst/>
          </a:prstGeom>
        </p:spPr>
      </p:pic>
      <p:pic>
        <p:nvPicPr>
          <p:cNvPr id="12" name="圖片 11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8E7BC57-E014-0B6F-423D-1E98B9EC57A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13" name="圖片 1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214144BB-8E51-31AD-9B3C-1AF58661921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18" name="副標題 2">
            <a:extLst>
              <a:ext uri="{FF2B5EF4-FFF2-40B4-BE49-F238E27FC236}">
                <a16:creationId xmlns:a16="http://schemas.microsoft.com/office/drawing/2014/main" id="{DE693E39-E34E-89AD-559F-A5B107158346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爆炸: 八角 18">
            <a:extLst>
              <a:ext uri="{FF2B5EF4-FFF2-40B4-BE49-F238E27FC236}">
                <a16:creationId xmlns:a16="http://schemas.microsoft.com/office/drawing/2014/main" id="{B0D1DFAA-E9C2-C426-2C00-01E44BA79AAD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680079" y="4613646"/>
            <a:ext cx="898482" cy="89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95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66F80-E689-3A2D-1DF3-873F935FB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E2D2B93E-7B3A-025D-F668-A737CFB22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0E47AE3A-9251-1255-E4E9-F73D15865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4F5487C7-9BC0-97EF-3753-D67103254CD1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B8255FB-86ED-6CA0-2C3D-2C30C5F1E254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36AB2ED6-CA7E-9FCF-7241-6E1266D252D2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93FF7224-275E-7089-EA21-00915951699A}"/>
              </a:ext>
            </a:extLst>
          </p:cNvPr>
          <p:cNvSpPr txBox="1">
            <a:spLocks/>
          </p:cNvSpPr>
          <p:nvPr/>
        </p:nvSpPr>
        <p:spPr>
          <a:xfrm>
            <a:off x="-70270" y="263771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雲林職訓中心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F99EA40F-04CA-7BE4-424F-FF8E8362A6BA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86341BD-E850-1D18-1D26-3452168D6222}"/>
              </a:ext>
            </a:extLst>
          </p:cNvPr>
          <p:cNvGraphicFramePr>
            <a:graphicFrameLocks noGrp="1"/>
          </p:cNvGraphicFramePr>
          <p:nvPr/>
        </p:nvGraphicFramePr>
        <p:xfrm>
          <a:off x="287338" y="4005143"/>
          <a:ext cx="11617325" cy="142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5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53497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61421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931609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61441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12295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9/5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職業安全衛生業務主管暨職業安全衛生管理人員</a:t>
                      </a: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D250EB51-7C4B-0181-27EE-1A3F88A0A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01782" y="4836748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34676818-4C9F-11B0-2156-8C8B5DE0A7C9}"/>
              </a:ext>
            </a:extLst>
          </p:cNvPr>
          <p:cNvSpPr txBox="1">
            <a:spLocks/>
          </p:cNvSpPr>
          <p:nvPr/>
        </p:nvSpPr>
        <p:spPr>
          <a:xfrm>
            <a:off x="5148162" y="5318291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19BD6E29-FDE5-B52E-09DE-E73999564209}"/>
              </a:ext>
            </a:extLst>
          </p:cNvPr>
          <p:cNvSpPr txBox="1">
            <a:spLocks/>
          </p:cNvSpPr>
          <p:nvPr/>
        </p:nvSpPr>
        <p:spPr>
          <a:xfrm>
            <a:off x="29668" y="5582273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上課地點：雲林縣斗南鎮延平路二段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368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　 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(05)5954711#12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承辦人：白小姐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5954711@mail.isha.org.tw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69AA1C22-B522-1E09-103A-C9C34415FD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925" y="5621896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7489174-6C97-C504-D5E8-4BFF4C2B82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652851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F1AE41D3-CD9A-97A7-9DE6-D93B1E77C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945621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B5D40F3A-E7E4-D57B-BE5C-385CDCC5CA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6012376"/>
            <a:ext cx="360000" cy="360000"/>
          </a:xfrm>
          <a:prstGeom prst="rect">
            <a:avLst/>
          </a:prstGeom>
        </p:spPr>
      </p:pic>
      <p:pic>
        <p:nvPicPr>
          <p:cNvPr id="22" name="圖片 21" descr="一張含有 樣式, 設計, 對稱, 布 的圖片&#10;&#10;AI 產生的內容可能不正確。">
            <a:extLst>
              <a:ext uri="{FF2B5EF4-FFF2-40B4-BE49-F238E27FC236}">
                <a16:creationId xmlns:a16="http://schemas.microsoft.com/office/drawing/2014/main" id="{60B33A20-53F7-E2A4-89D9-F5E80EC74B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6" y="4546767"/>
            <a:ext cx="871758" cy="871758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EF2CB927-73BB-005D-3343-BB3DE1CAE192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3" name="圖片 22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6419FC3F-0F9E-A3E0-B2D7-051BC43769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4" name="圖片 23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92C33809-8576-4725-775B-3170F9E6A87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5" name="副標題 2">
            <a:extLst>
              <a:ext uri="{FF2B5EF4-FFF2-40B4-BE49-F238E27FC236}">
                <a16:creationId xmlns:a16="http://schemas.microsoft.com/office/drawing/2014/main" id="{C1C8DEEC-BA4F-C4C6-91EF-7CD406030B9F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爆炸: 八角 25">
            <a:extLst>
              <a:ext uri="{FF2B5EF4-FFF2-40B4-BE49-F238E27FC236}">
                <a16:creationId xmlns:a16="http://schemas.microsoft.com/office/drawing/2014/main" id="{DA7C9D19-1DEB-DF9C-91E5-AD76B4800B91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38745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76FD0-AB7D-5791-398F-F3F588950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4C43A243-7A3D-656E-479E-C9918AB64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F4268C2-ED96-D387-9006-E87AB8264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5C806380-C540-24C6-0149-423590E6ED2F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6B0C071-F784-AD6A-28A7-AFF3CC0F3233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313DE996-669F-D230-D4BB-4F9AA9670322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C6CC593-2CED-CD21-617C-8ADA828DCC5D}"/>
              </a:ext>
            </a:extLst>
          </p:cNvPr>
          <p:cNvSpPr txBox="1">
            <a:spLocks/>
          </p:cNvSpPr>
          <p:nvPr/>
        </p:nvSpPr>
        <p:spPr>
          <a:xfrm>
            <a:off x="324925" y="115799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9C7D566E-8AEE-E6D6-A590-6B025E307C00}"/>
              </a:ext>
            </a:extLst>
          </p:cNvPr>
          <p:cNvSpPr txBox="1">
            <a:spLocks/>
          </p:cNvSpPr>
          <p:nvPr/>
        </p:nvSpPr>
        <p:spPr>
          <a:xfrm>
            <a:off x="0" y="263771"/>
            <a:ext cx="1216233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EA11028-828C-D91A-0201-95C3310D900A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F785F5A-B8F9-0D08-1B0E-E92C6B61A17F}"/>
              </a:ext>
            </a:extLst>
          </p:cNvPr>
          <p:cNvGraphicFramePr>
            <a:graphicFrameLocks noGrp="1"/>
          </p:cNvGraphicFramePr>
          <p:nvPr/>
        </p:nvGraphicFramePr>
        <p:xfrm>
          <a:off x="213360" y="4099694"/>
          <a:ext cx="1176528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6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67214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035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8705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2359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9/19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09:00-16:00</a:t>
                      </a:r>
                      <a:br>
                        <a:rPr lang="en-US" altLang="zh-TW" b="1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</a:br>
                      <a:r>
                        <a:rPr lang="en-US" altLang="zh-TW" b="1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(6</a:t>
                      </a:r>
                      <a:r>
                        <a:rPr lang="zh-TW" altLang="en-US" b="1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rgbClr val="0000CC"/>
                          </a:solidFill>
                          <a:latin typeface="+mj-ea"/>
                          <a:ea typeface="+mn-ea"/>
                          <a:cs typeface="+mn-cs"/>
                        </a:rPr>
                        <a:t>營造業業務主管回訓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i="0" u="none" strike="noStrike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https://isha.org.tw/6cTPzI</a:t>
                      </a:r>
                      <a:endParaRPr lang="zh-TW" altLang="en-US" sz="1700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059866E1-ADCE-637F-1A88-C563C385EF9C}"/>
              </a:ext>
            </a:extLst>
          </p:cNvPr>
          <p:cNvSpPr txBox="1">
            <a:spLocks/>
          </p:cNvSpPr>
          <p:nvPr/>
        </p:nvSpPr>
        <p:spPr>
          <a:xfrm>
            <a:off x="5310997" y="540692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7EA9EFCD-5364-6F08-03F8-7872D3A22F27}"/>
              </a:ext>
            </a:extLst>
          </p:cNvPr>
          <p:cNvSpPr txBox="1">
            <a:spLocks/>
          </p:cNvSpPr>
          <p:nvPr/>
        </p:nvSpPr>
        <p:spPr>
          <a:xfrm>
            <a:off x="29668" y="5592105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上課地點：高雄市新興區中正三路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(07)311-7311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承辦人：徐小姐、黃先生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mary@mail.isha.org.tw</a:t>
            </a:r>
          </a:p>
        </p:txBody>
      </p:sp>
      <p:pic>
        <p:nvPicPr>
          <p:cNvPr id="25" name="圖形 24" descr="有圖釘的地圖 以實心填滿">
            <a:extLst>
              <a:ext uri="{FF2B5EF4-FFF2-40B4-BE49-F238E27FC236}">
                <a16:creationId xmlns:a16="http://schemas.microsoft.com/office/drawing/2014/main" id="{D70A400B-6C44-3C60-FAFE-384A0508B6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925" y="5631728"/>
            <a:ext cx="360000" cy="360000"/>
          </a:xfrm>
          <a:prstGeom prst="rect">
            <a:avLst/>
          </a:prstGeom>
        </p:spPr>
      </p:pic>
      <p:pic>
        <p:nvPicPr>
          <p:cNvPr id="28" name="圖形 27" descr="電話 以實心填滿">
            <a:extLst>
              <a:ext uri="{FF2B5EF4-FFF2-40B4-BE49-F238E27FC236}">
                <a16:creationId xmlns:a16="http://schemas.microsoft.com/office/drawing/2014/main" id="{8AFD0903-6525-5BEA-2E20-3B00C3233C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62683"/>
            <a:ext cx="360000" cy="360000"/>
          </a:xfrm>
          <a:prstGeom prst="rect">
            <a:avLst/>
          </a:prstGeom>
        </p:spPr>
      </p:pic>
      <p:pic>
        <p:nvPicPr>
          <p:cNvPr id="29" name="圖形 28" descr="客服中心 以實心填滿">
            <a:extLst>
              <a:ext uri="{FF2B5EF4-FFF2-40B4-BE49-F238E27FC236}">
                <a16:creationId xmlns:a16="http://schemas.microsoft.com/office/drawing/2014/main" id="{D5248708-E33B-892D-8D84-83452BCAFB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621"/>
            <a:ext cx="360000" cy="360000"/>
          </a:xfrm>
          <a:prstGeom prst="rect">
            <a:avLst/>
          </a:prstGeom>
        </p:spPr>
      </p:pic>
      <p:pic>
        <p:nvPicPr>
          <p:cNvPr id="32" name="圖形 31" descr="信箱 以實心填滿">
            <a:extLst>
              <a:ext uri="{FF2B5EF4-FFF2-40B4-BE49-F238E27FC236}">
                <a16:creationId xmlns:a16="http://schemas.microsoft.com/office/drawing/2014/main" id="{90B8022F-9BB4-69ED-A035-267B84EAE87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6022208"/>
            <a:ext cx="360000" cy="360000"/>
          </a:xfrm>
          <a:prstGeom prst="rect">
            <a:avLst/>
          </a:prstGeom>
        </p:spPr>
      </p:pic>
      <p:pic>
        <p:nvPicPr>
          <p:cNvPr id="12" name="圖片 11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C7D7CB66-5242-D5B3-28F9-C1C7438719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13" name="圖片 1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B9A7E095-1F78-D72C-9AB4-50407EDBCF0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18" name="副標題 2">
            <a:extLst>
              <a:ext uri="{FF2B5EF4-FFF2-40B4-BE49-F238E27FC236}">
                <a16:creationId xmlns:a16="http://schemas.microsoft.com/office/drawing/2014/main" id="{41F77DFD-7237-96FD-8F54-81752CBBB2FD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爆炸: 八角 18">
            <a:extLst>
              <a:ext uri="{FF2B5EF4-FFF2-40B4-BE49-F238E27FC236}">
                <a16:creationId xmlns:a16="http://schemas.microsoft.com/office/drawing/2014/main" id="{C6D321AC-0CF6-5B8F-023E-687A650BBE77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667324" y="4627620"/>
            <a:ext cx="891411" cy="89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339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-14834" y="243351"/>
            <a:ext cx="12221667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台南職訓中心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樹谷教室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/>
        </p:nvGraphicFramePr>
        <p:xfrm>
          <a:off x="213360" y="4015372"/>
          <a:ext cx="11769091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972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34728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099092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67230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87997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9/30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營造業職業安全衛生業務主管</a:t>
                      </a:r>
                      <a:endParaRPr lang="en-US" altLang="zh-TW" sz="20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i="0" u="sng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https://reurl.cc/5Kadeq</a:t>
                      </a:r>
                      <a:endParaRPr lang="zh-TW" altLang="en-US" sz="1700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396366" y="5320988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9F7B7284-BA27-0737-5D74-50C10D7909F1}"/>
              </a:ext>
            </a:extLst>
          </p:cNvPr>
          <p:cNvSpPr txBox="1">
            <a:spLocks/>
          </p:cNvSpPr>
          <p:nvPr/>
        </p:nvSpPr>
        <p:spPr>
          <a:xfrm>
            <a:off x="29668" y="55896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上課地點：臺南市新市區中心路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        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(06)5890766#16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  辦  人：庹小姐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tuo@mail.isha.org.tw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1CD3A22E-1E42-9F90-7281-8EA6E82B6A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925" y="5658768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36879835-F745-6F36-A493-87F950BEB6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79891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CDD16024-5B21-EB0F-454E-5916217384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00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22C97BB5-3B89-9E0D-84B2-CADB715BB7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953077"/>
            <a:ext cx="360000" cy="360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3CF3D114-90FF-EE44-9836-DF5B965DED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90104" y="4549338"/>
            <a:ext cx="878021" cy="869079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9A4FA787-E695-E752-3223-5C7B5A7F6B7F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7050B990-C404-8389-1904-6C19A27DE22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2" name="圖片 21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D586F50A-B33F-E527-F9CE-F26CE4ADAF6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4" name="副標題 2">
            <a:extLst>
              <a:ext uri="{FF2B5EF4-FFF2-40B4-BE49-F238E27FC236}">
                <a16:creationId xmlns:a16="http://schemas.microsoft.com/office/drawing/2014/main" id="{E6BC0BEE-CC4E-58FA-B6DB-B4CBBFA6AE48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爆炸: 八角 24">
            <a:extLst>
              <a:ext uri="{FF2B5EF4-FFF2-40B4-BE49-F238E27FC236}">
                <a16:creationId xmlns:a16="http://schemas.microsoft.com/office/drawing/2014/main" id="{591C5A99-95B0-C347-CA27-A708793D4DB4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42344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37087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台南職訓中心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成功教室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/>
        </p:nvGraphicFramePr>
        <p:xfrm>
          <a:off x="216217" y="4032936"/>
          <a:ext cx="11759566" cy="145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583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5417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567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6498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0877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10/14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營造業職業安全衛生業務主管安全衛生</a:t>
                      </a:r>
                      <a:endParaRPr lang="en-US" altLang="zh-TW" sz="20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https://reurl.cc/0Knzr6</a:t>
                      </a:r>
                      <a:endParaRPr lang="en-US" altLang="zh-TW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307937" y="541323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7F3E0633-301C-3586-3A95-9C20DF5E8900}"/>
              </a:ext>
            </a:extLst>
          </p:cNvPr>
          <p:cNvSpPr txBox="1">
            <a:spLocks/>
          </p:cNvSpPr>
          <p:nvPr/>
        </p:nvSpPr>
        <p:spPr>
          <a:xfrm>
            <a:off x="29668" y="55896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上課地點：台南市中西區成功路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457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(06)2263010#14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承辦人：顏聖婉小姐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wan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713D3492-8084-CB80-8375-6974AF85E3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450" y="5676897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D4454D6B-6A92-BEEB-07E7-17CFBDC0B7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60227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BEB5BF4D-7654-E811-019B-89C211E9AC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00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EEF44E4D-0334-A893-64C0-AC9AD0C730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934027"/>
            <a:ext cx="360000" cy="360000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1B59DE12-77EC-19C4-C48F-FD6B226BFF81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EAD70573-5437-F534-FD00-1514F5D7DF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2" name="圖片 21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9528A8AE-B7E0-EDFA-5A9A-B2DDC5CD9DD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4" name="副標題 2">
            <a:extLst>
              <a:ext uri="{FF2B5EF4-FFF2-40B4-BE49-F238E27FC236}">
                <a16:creationId xmlns:a16="http://schemas.microsoft.com/office/drawing/2014/main" id="{0ABF0E3D-63D9-22BB-1F47-A89F14DB7179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爆炸: 八角 24">
            <a:extLst>
              <a:ext uri="{FF2B5EF4-FFF2-40B4-BE49-F238E27FC236}">
                <a16:creationId xmlns:a16="http://schemas.microsoft.com/office/drawing/2014/main" id="{DA6DD1A4-5A5A-13BC-5837-B82685A32678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98B714-08D7-41F0-4B14-5D490C8A5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330" y="4591379"/>
            <a:ext cx="910200" cy="88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3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-90074" y="234962"/>
            <a:ext cx="12221667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年產業用車輛機械自動檢查實務及技術研發教育訓練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新竹職訓中心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/>
        </p:nvGraphicFramePr>
        <p:xfrm>
          <a:off x="213358" y="3995651"/>
          <a:ext cx="11778618" cy="15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92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0987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14501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62510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2289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11/03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營造業</a:t>
                      </a:r>
                      <a:r>
                        <a:rPr lang="en-US" altLang="zh-TW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職業安全衛生「業務主管」</a:t>
                      </a:r>
                      <a:endParaRPr lang="en-US" altLang="zh-TW" sz="20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https://reurl.cc/QYxWzq</a:t>
                      </a:r>
                      <a:endParaRPr lang="zh-TW" altLang="en-US" sz="1700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336094" y="5461210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AFE94FCE-438B-E622-E222-DEEE5858833F}"/>
              </a:ext>
            </a:extLst>
          </p:cNvPr>
          <p:cNvSpPr txBox="1">
            <a:spLocks/>
          </p:cNvSpPr>
          <p:nvPr/>
        </p:nvSpPr>
        <p:spPr>
          <a:xfrm>
            <a:off x="29668" y="55896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上課地點：新竹市東區中央路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241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工安協會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   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(03)5359119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承辦人：王小姐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tianxi868@mail.isha.org.tw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3B132902-784A-3AB3-4141-500CF135DE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450" y="5667372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4C9D115-E857-6BD7-18A9-8C7B03635E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726902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8CF9C3F-D567-8F56-D537-A3141657B0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00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7B66BDBD-B96F-DB85-734C-9CB5CB6132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6019752"/>
            <a:ext cx="360000" cy="360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9F2BBACE-FBCA-9B33-011B-70DEA3FF94D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05865" y="4617970"/>
            <a:ext cx="924160" cy="935617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E9D28E51-781E-9B5D-1B7C-2CE3B3687226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ECAB3B-3A48-43B8-7031-E564C0D49A8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3" name="圖片 2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C7DBED2C-4289-19B0-DDBB-968E34C799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4" name="副標題 2">
            <a:extLst>
              <a:ext uri="{FF2B5EF4-FFF2-40B4-BE49-F238E27FC236}">
                <a16:creationId xmlns:a16="http://schemas.microsoft.com/office/drawing/2014/main" id="{37A0E025-4B34-7A97-788C-80F911150ACC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爆炸: 八角 24">
            <a:extLst>
              <a:ext uri="{FF2B5EF4-FFF2-40B4-BE49-F238E27FC236}">
                <a16:creationId xmlns:a16="http://schemas.microsoft.com/office/drawing/2014/main" id="{D6822051-8547-8F91-9B55-1A4AD10DB1C1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13958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86A9C66A-9A1D-A669-3C83-F69DABDF517B}"/>
              </a:ext>
            </a:extLst>
          </p:cNvPr>
          <p:cNvGrpSpPr/>
          <p:nvPr/>
        </p:nvGrpSpPr>
        <p:grpSpPr>
          <a:xfrm>
            <a:off x="29668" y="5513449"/>
            <a:ext cx="12162332" cy="860207"/>
            <a:chOff x="29669" y="4911652"/>
            <a:chExt cx="12162332" cy="860207"/>
          </a:xfrm>
        </p:grpSpPr>
        <p:sp>
          <p:nvSpPr>
            <p:cNvPr id="20" name="副標題 2">
              <a:extLst>
                <a:ext uri="{FF2B5EF4-FFF2-40B4-BE49-F238E27FC236}">
                  <a16:creationId xmlns:a16="http://schemas.microsoft.com/office/drawing/2014/main" id="{B59313F8-F65A-A0D6-1285-13EB01B6AEA2}"/>
                </a:ext>
              </a:extLst>
            </p:cNvPr>
            <p:cNvSpPr txBox="1">
              <a:spLocks/>
            </p:cNvSpPr>
            <p:nvPr/>
          </p:nvSpPr>
          <p:spPr>
            <a:xfrm>
              <a:off x="29669" y="4911652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上課地點：高雄市新興區中正三路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88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聯絡電話：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(07)311-7311</a:t>
              </a:r>
            </a:p>
            <a:p>
              <a:pPr marL="0" indent="0" defTabSz="893763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承辦人：徐小姐、黃先生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聯絡信箱：</a:t>
              </a:r>
              <a:r>
                <a:rPr lang="en-US" altLang="zh-TW" sz="20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mary@mail.isha.org.tw</a:t>
              </a:r>
            </a:p>
          </p:txBody>
        </p:sp>
        <p:pic>
          <p:nvPicPr>
            <p:cNvPr id="22" name="圖形 21" descr="有圖釘的地圖 以實心填滿">
              <a:extLst>
                <a:ext uri="{FF2B5EF4-FFF2-40B4-BE49-F238E27FC236}">
                  <a16:creationId xmlns:a16="http://schemas.microsoft.com/office/drawing/2014/main" id="{3684CC71-2C58-D476-0A74-B55CCE388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4926" y="4951275"/>
              <a:ext cx="360000" cy="360000"/>
            </a:xfrm>
            <a:prstGeom prst="rect">
              <a:avLst/>
            </a:prstGeom>
          </p:spPr>
        </p:pic>
        <p:pic>
          <p:nvPicPr>
            <p:cNvPr id="24" name="圖形 23" descr="電話 以實心填滿">
              <a:extLst>
                <a:ext uri="{FF2B5EF4-FFF2-40B4-BE49-F238E27FC236}">
                  <a16:creationId xmlns:a16="http://schemas.microsoft.com/office/drawing/2014/main" id="{27C8AF48-C21B-2BBE-7ABE-3F207727A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64161" y="4982230"/>
              <a:ext cx="360000" cy="360000"/>
            </a:xfrm>
            <a:prstGeom prst="rect">
              <a:avLst/>
            </a:prstGeom>
          </p:spPr>
        </p:pic>
        <p:pic>
          <p:nvPicPr>
            <p:cNvPr id="26" name="圖形 25" descr="客服中心 以實心填滿">
              <a:extLst>
                <a:ext uri="{FF2B5EF4-FFF2-40B4-BE49-F238E27FC236}">
                  <a16:creationId xmlns:a16="http://schemas.microsoft.com/office/drawing/2014/main" id="{E8D794C2-9C60-8D53-3BE4-F7F43D6E2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4926" y="5324161"/>
              <a:ext cx="360000" cy="360000"/>
            </a:xfrm>
            <a:prstGeom prst="rect">
              <a:avLst/>
            </a:prstGeom>
          </p:spPr>
        </p:pic>
        <p:pic>
          <p:nvPicPr>
            <p:cNvPr id="30" name="圖形 29" descr="信箱 以實心填滿">
              <a:extLst>
                <a:ext uri="{FF2B5EF4-FFF2-40B4-BE49-F238E27FC236}">
                  <a16:creationId xmlns:a16="http://schemas.microsoft.com/office/drawing/2014/main" id="{D1A66706-3063-C546-64F7-43D8C4CCC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364161" y="5341755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902583"/>
              </p:ext>
            </p:extLst>
          </p:nvPr>
        </p:nvGraphicFramePr>
        <p:xfrm>
          <a:off x="274614" y="3881120"/>
          <a:ext cx="11681412" cy="1455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270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86632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90684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592826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82725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baseline="0" dirty="0"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aseline="0" dirty="0"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6/18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09:00-14:00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(4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固定式起重機在職教育訓練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i="0" u="none" strike="noStrike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https://isha.org.tw/0O6Dgt</a:t>
                      </a:r>
                      <a:endParaRPr lang="zh-TW" altLang="en-US" sz="1600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741188">
            <a:off x="9540947" y="794973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320694" y="5305290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C:\Users\EndUser\Downloads\qrcode_isha.org.tw (2).png"/>
          <p:cNvPicPr>
            <a:picLocks noChangeAspect="1" noChangeArrowheads="1"/>
          </p:cNvPicPr>
          <p:nvPr/>
        </p:nvPicPr>
        <p:blipFill>
          <a:blip r:embed="rId19" cstate="print"/>
          <a:srcRect l="8000" t="7778" r="7556" b="7778"/>
          <a:stretch>
            <a:fillRect/>
          </a:stretch>
        </p:blipFill>
        <p:spPr bwMode="auto">
          <a:xfrm>
            <a:off x="10676381" y="4457368"/>
            <a:ext cx="878789" cy="878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577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台中職訓中心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93335"/>
              </p:ext>
            </p:extLst>
          </p:nvPr>
        </p:nvGraphicFramePr>
        <p:xfrm>
          <a:off x="274614" y="3881120"/>
          <a:ext cx="11596753" cy="1466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60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39791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04909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5814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04067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baseline="0" dirty="0"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aseline="0" dirty="0"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1787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6/19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(4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荷重在一公噸以上之堆高機操作人員在職教育訓練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371465">
            <a:off x="9476098" y="713736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0082E7F-56D1-0735-9080-C931D0F6A6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21862" y="4675635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278364" y="5261142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43365647-E4DD-147A-5476-248128B45ADA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上課地點：台中市龍井區中社五街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(04)26336999#101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承辦人：卓小姐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a553407@mail.isha.org.tw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50E48DC6-892E-586B-ABA9-AA69BE913F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AFBD7FB7-1100-1862-4ED9-C9C6493BBD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E96876B9-FC39-8A4A-060F-5E0EBE3F56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314E617A-4326-80D2-FDD3-32F843F3085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F25A45D4-38B7-6578-6EDE-E907577645C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477" y="4412587"/>
            <a:ext cx="923640" cy="923640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17C620A7-B33B-325D-DE3C-221E53B8CC48}"/>
              </a:ext>
            </a:extLst>
          </p:cNvPr>
          <p:cNvSpPr txBox="1">
            <a:spLocks/>
          </p:cNvSpPr>
          <p:nvPr/>
        </p:nvSpPr>
        <p:spPr>
          <a:xfrm>
            <a:off x="9520434" y="1778811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026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FA023-3BB3-0A9F-8028-5AA3C8C53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31027F6E-FE51-4B52-A057-48A692849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47947DC0-9D94-BAA8-C807-64E31AE4B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362F54C8-C282-F45C-3815-87119DA3181B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B54E5D1-26B2-0171-0D44-FCC00B7F9FD3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CFFBDD2E-A56E-7324-4C2C-D5ECF102939E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BBB1DBE4-39AA-6716-E836-52F7549C3513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4F05C583-4510-97B1-2FD6-1B4FD1BE1CB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1DF3AB9A-BC7F-3DE2-AD3F-4E34818FC1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35071AB1-E0A5-52EA-CD4B-6C00F33D4B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8E155A51-4561-A2F2-F69F-AF1767AA1F0F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86B54565-95BF-7731-3F0D-6BFF736BB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24508"/>
              </p:ext>
            </p:extLst>
          </p:nvPr>
        </p:nvGraphicFramePr>
        <p:xfrm>
          <a:off x="274615" y="3881120"/>
          <a:ext cx="11596753" cy="1418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50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0923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080387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3175820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980116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228764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可登入時數課程</a:t>
                      </a:r>
                      <a:endParaRPr lang="en-US" altLang="zh-TW" baseline="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52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7/1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二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09:00-14:00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(4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小時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一般安全衛生教育訓練</a:t>
                      </a:r>
                      <a:r>
                        <a:rPr lang="en-US" altLang="zh-TW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(4</a:t>
                      </a:r>
                      <a:r>
                        <a:rPr lang="zh-TW" altLang="en-US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小時</a:t>
                      </a:r>
                      <a:r>
                        <a:rPr lang="en-US" altLang="zh-TW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zh-TW" altLang="en-US" sz="1800" b="1" i="0" kern="1200" baseline="0" dirty="0">
                        <a:solidFill>
                          <a:srgbClr val="0000CC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https://reurl.cc/GnRV1A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baseline="0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A71AA07D-D145-C122-0C36-14BA2E7EA970}"/>
              </a:ext>
            </a:extLst>
          </p:cNvPr>
          <p:cNvSpPr/>
          <p:nvPr/>
        </p:nvSpPr>
        <p:spPr>
          <a:xfrm rot="483710">
            <a:off x="9488241" y="736345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44B9A9A1-94EF-46F2-1F38-AC06EE3A1E5A}"/>
              </a:ext>
            </a:extLst>
          </p:cNvPr>
          <p:cNvSpPr txBox="1">
            <a:spLocks/>
          </p:cNvSpPr>
          <p:nvPr/>
        </p:nvSpPr>
        <p:spPr>
          <a:xfrm>
            <a:off x="5276084" y="5256541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1E58FF94-EA54-E8C4-34A0-4555DFEA356F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上課地點：新北市三重區重新路四段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        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(02)2970-25260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承辦人：邱小姐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betty2024@mail.isha.org.tw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1A9807B9-5A81-C481-4031-47DF1EE7B1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BF321D3A-9F5E-CACD-EFB3-C4453EE177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69FE7DA5-0BCC-2284-8A7D-37987DE1B4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20" name="圖形 19" descr="信箱 以實心填滿">
            <a:extLst>
              <a:ext uri="{FF2B5EF4-FFF2-40B4-BE49-F238E27FC236}">
                <a16:creationId xmlns:a16="http://schemas.microsoft.com/office/drawing/2014/main" id="{92F6F899-B588-02FA-3D30-17BB60CEC2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sp>
        <p:nvSpPr>
          <p:cNvPr id="5" name="副標題 2">
            <a:extLst>
              <a:ext uri="{FF2B5EF4-FFF2-40B4-BE49-F238E27FC236}">
                <a16:creationId xmlns:a16="http://schemas.microsoft.com/office/drawing/2014/main" id="{122476DF-6CFD-3F6F-4FF0-31A8F9F46D09}"/>
              </a:ext>
            </a:extLst>
          </p:cNvPr>
          <p:cNvSpPr txBox="1">
            <a:spLocks/>
          </p:cNvSpPr>
          <p:nvPr/>
        </p:nvSpPr>
        <p:spPr>
          <a:xfrm>
            <a:off x="9518154" y="1785284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一張含有 樣式, 正方形, 像素 的圖片&#10;&#10;AI 產生的內容可能不正確。">
            <a:extLst>
              <a:ext uri="{FF2B5EF4-FFF2-40B4-BE49-F238E27FC236}">
                <a16:creationId xmlns:a16="http://schemas.microsoft.com/office/drawing/2014/main" id="{2F0C73CE-73CD-EFA6-4A6E-35B1DD18B4F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912" y="4259054"/>
            <a:ext cx="1067865" cy="106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7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430665"/>
            <a:ext cx="476302" cy="432000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5" y="6396885"/>
            <a:ext cx="432547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5029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5029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5029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中壢職訓中心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5029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90631"/>
              </p:ext>
            </p:extLst>
          </p:nvPr>
        </p:nvGraphicFramePr>
        <p:xfrm>
          <a:off x="320634" y="3881119"/>
          <a:ext cx="11550732" cy="154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19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18772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6221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50771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50771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622250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可免費取得一般安全衛生教育訓練證書</a:t>
                      </a:r>
                      <a:endParaRPr lang="zh-TW" altLang="en-US" sz="1200" baseline="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223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7/7</a:t>
                      </a:r>
                    </a:p>
                    <a:p>
                      <a:pPr algn="ctr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baseline="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(6</a:t>
                      </a:r>
                      <a:r>
                        <a:rPr lang="zh-TW" altLang="en-US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小時</a:t>
                      </a:r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baseline="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aseline="0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255695">
            <a:off x="9517973" y="666086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0082E7F-56D1-0735-9080-C931D0F6A6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90158" y="4774309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6096000" y="534239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F00FEF18-34BE-A089-F2E4-EAD006091C51}"/>
              </a:ext>
            </a:extLst>
          </p:cNvPr>
          <p:cNvSpPr txBox="1">
            <a:spLocks/>
          </p:cNvSpPr>
          <p:nvPr/>
        </p:nvSpPr>
        <p:spPr>
          <a:xfrm>
            <a:off x="63231" y="5559628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上課地點：中壢區中央東路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(03)4268110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分機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110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承辦人：李小姐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zoelee@mail.isha.org.tw</a:t>
            </a:r>
          </a:p>
        </p:txBody>
      </p:sp>
      <p:pic>
        <p:nvPicPr>
          <p:cNvPr id="25" name="圖形 24" descr="有圖釘的地圖 以實心填滿">
            <a:extLst>
              <a:ext uri="{FF2B5EF4-FFF2-40B4-BE49-F238E27FC236}">
                <a16:creationId xmlns:a16="http://schemas.microsoft.com/office/drawing/2014/main" id="{A8AC6DCC-C202-4DDB-62C5-533CC25AB6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99252"/>
            <a:ext cx="360000" cy="360000"/>
          </a:xfrm>
          <a:prstGeom prst="rect">
            <a:avLst/>
          </a:prstGeom>
        </p:spPr>
      </p:pic>
      <p:pic>
        <p:nvPicPr>
          <p:cNvPr id="28" name="圖形 27" descr="電話 以實心填滿">
            <a:extLst>
              <a:ext uri="{FF2B5EF4-FFF2-40B4-BE49-F238E27FC236}">
                <a16:creationId xmlns:a16="http://schemas.microsoft.com/office/drawing/2014/main" id="{877ABA6E-DF8C-244A-76B1-30085DF525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630207"/>
            <a:ext cx="360000" cy="360000"/>
          </a:xfrm>
          <a:prstGeom prst="rect">
            <a:avLst/>
          </a:prstGeom>
        </p:spPr>
      </p:pic>
      <p:pic>
        <p:nvPicPr>
          <p:cNvPr id="29" name="圖形 28" descr="客服中心 以實心填滿">
            <a:extLst>
              <a:ext uri="{FF2B5EF4-FFF2-40B4-BE49-F238E27FC236}">
                <a16:creationId xmlns:a16="http://schemas.microsoft.com/office/drawing/2014/main" id="{C548FF47-4ED2-99B9-5A31-490F6C67D0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72138"/>
            <a:ext cx="360000" cy="360000"/>
          </a:xfrm>
          <a:prstGeom prst="rect">
            <a:avLst/>
          </a:prstGeom>
        </p:spPr>
      </p:pic>
      <p:pic>
        <p:nvPicPr>
          <p:cNvPr id="33" name="圖形 32" descr="信箱 以實心填滿">
            <a:extLst>
              <a:ext uri="{FF2B5EF4-FFF2-40B4-BE49-F238E27FC236}">
                <a16:creationId xmlns:a16="http://schemas.microsoft.com/office/drawing/2014/main" id="{2AB30EF8-505B-ECCD-9CD0-E47C6579DDB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89732"/>
            <a:ext cx="360000" cy="360000"/>
          </a:xfrm>
          <a:prstGeom prst="rect">
            <a:avLst/>
          </a:prstGeom>
        </p:spPr>
      </p:pic>
      <p:pic>
        <p:nvPicPr>
          <p:cNvPr id="10" name="圖片 9" descr="一張含有 樣式, 針線, 像素 的圖片&#10;&#10;AI 產生的內容可能不正確。">
            <a:extLst>
              <a:ext uri="{FF2B5EF4-FFF2-40B4-BE49-F238E27FC236}">
                <a16:creationId xmlns:a16="http://schemas.microsoft.com/office/drawing/2014/main" id="{9AB29C27-1D11-CBA8-22FB-9257ABBD6A3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94" y="4487756"/>
            <a:ext cx="920775" cy="920775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BC62F04D-9994-C456-CD73-B1B1E1BEFB2E}"/>
              </a:ext>
            </a:extLst>
          </p:cNvPr>
          <p:cNvSpPr txBox="1">
            <a:spLocks/>
          </p:cNvSpPr>
          <p:nvPr/>
        </p:nvSpPr>
        <p:spPr>
          <a:xfrm>
            <a:off x="9590158" y="170148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74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005383"/>
              </p:ext>
            </p:extLst>
          </p:nvPr>
        </p:nvGraphicFramePr>
        <p:xfrm>
          <a:off x="351116" y="3881120"/>
          <a:ext cx="11474230" cy="149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02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99139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88264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可登入時數課程</a:t>
                      </a:r>
                      <a:endParaRPr lang="en-US" altLang="zh-TW" baseline="0" dirty="0"/>
                    </a:p>
                    <a:p>
                      <a:pPr algn="ctr"/>
                      <a:r>
                        <a:rPr lang="en-US" altLang="zh-TW" sz="1200" baseline="0" dirty="0"/>
                        <a:t>(</a:t>
                      </a:r>
                      <a:r>
                        <a:rPr lang="zh-TW" altLang="en-US" sz="1200" baseline="0" dirty="0"/>
                        <a:t>欲登錄在職回訓時數者，請於報名時提供原結業證書或資格證明文件</a:t>
                      </a:r>
                      <a:r>
                        <a:rPr lang="en-US" altLang="zh-TW" sz="1200" baseline="0" dirty="0"/>
                        <a:t>)</a:t>
                      </a:r>
                      <a:endParaRPr lang="zh-TW" altLang="en-US" sz="1200" baseline="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4362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7/7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一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</a:rPr>
                        <a:t>起重機與吊掛作業人員在職教育訓練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aseline="0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228217">
            <a:off x="9501617" y="696163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0082E7F-56D1-0735-9080-C931D0F6A6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66467" y="4713829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217796" y="5334248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01CD794F-9B20-8A16-F9A4-C695CDB22436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上課地點：雲林縣斗南鎮延平路二段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(05)5954711#12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承辦人：白小姐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5954711@mail.isha.org.tw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DE676880-B25A-F454-9C62-4DC39A91BA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8C333B38-C717-D7CB-FE6A-B712F59B18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BF531EF3-3404-7E5E-F027-E46582C4D3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BFA462D8-6CAC-D704-953F-2F578A29482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3" name="圖片 22" descr="一張含有 樣式, 設計, 對稱, 布 的圖片&#10;&#10;AI 產生的內容可能不正確。">
            <a:extLst>
              <a:ext uri="{FF2B5EF4-FFF2-40B4-BE49-F238E27FC236}">
                <a16:creationId xmlns:a16="http://schemas.microsoft.com/office/drawing/2014/main" id="{AD7C7B66-6A61-288B-034C-A13387E0659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1" y="4450698"/>
            <a:ext cx="903992" cy="903992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9C85BAB8-B1AE-5BCC-416F-C78D07E21ED0}"/>
              </a:ext>
            </a:extLst>
          </p:cNvPr>
          <p:cNvSpPr txBox="1">
            <a:spLocks/>
          </p:cNvSpPr>
          <p:nvPr/>
        </p:nvSpPr>
        <p:spPr>
          <a:xfrm>
            <a:off x="9596593" y="1750484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993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  <p:tag name="ISPRING_PRESENTATION_TITLE" val="2-0528-14安全生产模板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多面向">
  <a:themeElements>
    <a:clrScheme name="自訂 3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DEE4CA"/>
      </a:accent1>
      <a:accent2>
        <a:srgbClr val="FCECDA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光面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多面向">
  <a:themeElements>
    <a:clrScheme name="黃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光暈邊緣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9242</TotalTime>
  <Words>12429</Words>
  <Application>Microsoft Office PowerPoint</Application>
  <PresentationFormat>寬螢幕</PresentationFormat>
  <Paragraphs>1419</Paragraphs>
  <Slides>48</Slides>
  <Notes>45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48</vt:i4>
      </vt:variant>
    </vt:vector>
  </HeadingPairs>
  <TitlesOfParts>
    <vt:vector size="60" baseType="lpstr">
      <vt:lpstr>等线</vt:lpstr>
      <vt:lpstr>微軟正黑體</vt:lpstr>
      <vt:lpstr>微軟正黑體</vt:lpstr>
      <vt:lpstr>Aptos</vt:lpstr>
      <vt:lpstr>Arial</vt:lpstr>
      <vt:lpstr>Garamond</vt:lpstr>
      <vt:lpstr>Roboto Slab Medium</vt:lpstr>
      <vt:lpstr>Trebuchet MS</vt:lpstr>
      <vt:lpstr>Wingdings 3</vt:lpstr>
      <vt:lpstr>多面向</vt:lpstr>
      <vt:lpstr>有機</vt:lpstr>
      <vt:lpstr>1_多面向</vt:lpstr>
      <vt:lpstr>114年機械設備源頭管理法令制度之宣導活動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114年機械設備之安全防護技術研討活動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114年產業用車輛機械自動檢查實務及技術研發教育訓練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2-0528-14安全生产模板</dc:title>
  <dc:creator>Administrator</dc:creator>
  <cp:lastModifiedBy>0602-新北技術辦公室</cp:lastModifiedBy>
  <cp:revision>669</cp:revision>
  <cp:lastPrinted>2025-05-08T07:48:21Z</cp:lastPrinted>
  <dcterms:created xsi:type="dcterms:W3CDTF">2019-05-28T08:45:00Z</dcterms:created>
  <dcterms:modified xsi:type="dcterms:W3CDTF">2025-06-20T01:55:39Z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1AE1EE7CC6814AE3AEDF78E14022D5FC</vt:lpwstr>
  </property>
  <property fmtid="{D5CDD505-2E9C-101B-9397-08002B2CF9AE}" pid="3" name="KSOProductBuildVer">
    <vt:lpwstr>2052-11.1.0.10495</vt:lpwstr>
  </property>
</Properties>
</file>